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3"/>
  </p:notesMasterIdLst>
  <p:sldIdLst>
    <p:sldId id="260" r:id="rId2"/>
  </p:sldIdLst>
  <p:sldSz cx="32399288" cy="432006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06" userDrawn="1">
          <p15:clr>
            <a:srgbClr val="000000"/>
          </p15:clr>
        </p15:guide>
        <p15:guide id="2" pos="10204"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FFB3"/>
    <a:srgbClr val="B4FF86"/>
    <a:srgbClr val="FF9A41"/>
    <a:srgbClr val="FFA8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94"/>
    <p:restoredTop sz="94096"/>
  </p:normalViewPr>
  <p:slideViewPr>
    <p:cSldViewPr snapToGrid="0">
      <p:cViewPr varScale="1">
        <p:scale>
          <a:sx n="13" d="100"/>
          <a:sy n="13" d="100"/>
        </p:scale>
        <p:origin x="2971" y="91"/>
      </p:cViewPr>
      <p:guideLst>
        <p:guide orient="horz" pos="13606"/>
        <p:guide pos="102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9pPr>
          </a:lstStyle>
          <a:p>
            <a:endParaRPr dirty="0"/>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9pPr>
          </a:lstStyle>
          <a:p>
            <a:endParaRPr dirty="0"/>
          </a:p>
        </p:txBody>
      </p:sp>
      <p:sp>
        <p:nvSpPr>
          <p:cNvPr id="5" name="Google Shape;5;n"/>
          <p:cNvSpPr>
            <a:spLocks noGrp="1" noRot="1" noChangeAspect="1"/>
          </p:cNvSpPr>
          <p:nvPr>
            <p:ph type="sldImg" idx="3"/>
          </p:nvPr>
        </p:nvSpPr>
        <p:spPr>
          <a:xfrm>
            <a:off x="2144713" y="685800"/>
            <a:ext cx="25685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0500" b="0" i="0" u="none" strike="noStrike" cap="none">
                <a:solidFill>
                  <a:srgbClr val="000000"/>
                </a:solidFill>
                <a:latin typeface="Arial"/>
                <a:ea typeface="Arial"/>
                <a:cs typeface="Arial"/>
                <a:sym typeface="Arial"/>
              </a:defRPr>
            </a:lvl9pPr>
          </a:lstStyle>
          <a:p>
            <a:endParaRPr dirty="0"/>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dirty="0"/>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48"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8" name="Google Shape;48;p1:notes"/>
          <p:cNvSpPr>
            <a:spLocks noGrp="1" noRot="1" noChangeAspect="1"/>
          </p:cNvSpPr>
          <p:nvPr>
            <p:ph type="sldImg" idx="2"/>
          </p:nvPr>
        </p:nvSpPr>
        <p:spPr>
          <a:xfrm>
            <a:off x="2144713" y="685800"/>
            <a:ext cx="2568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8575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1439975" y="13922523"/>
            <a:ext cx="29159357" cy="11520168"/>
          </a:xfrm>
          <a:prstGeom prst="rect">
            <a:avLst/>
          </a:prstGeom>
          <a:noFill/>
          <a:ln>
            <a:noFill/>
          </a:ln>
        </p:spPr>
        <p:txBody>
          <a:bodyPr spcFirstLastPara="1" wrap="square" lIns="398475" tIns="199225" rIns="398475" bIns="199225" anchor="ctr" anchorCtr="0">
            <a:noAutofit/>
          </a:bodyPr>
          <a:lstStyle>
            <a:lvl1pPr marR="0" lvl="0" algn="l" rtl="0">
              <a:lnSpc>
                <a:spcPct val="83000"/>
              </a:lnSpc>
              <a:spcBef>
                <a:spcPts val="0"/>
              </a:spcBef>
              <a:spcAft>
                <a:spcPts val="0"/>
              </a:spcAft>
              <a:buSzPts val="1400"/>
              <a:buNone/>
              <a:defRPr sz="31300" b="0"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
        <p:nvSpPr>
          <p:cNvPr id="12" name="Google Shape;12;p2"/>
          <p:cNvSpPr txBox="1">
            <a:spLocks noGrp="1"/>
          </p:cNvSpPr>
          <p:nvPr>
            <p:ph type="subTitle" idx="1"/>
          </p:nvPr>
        </p:nvSpPr>
        <p:spPr>
          <a:xfrm>
            <a:off x="1439975" y="30718157"/>
            <a:ext cx="29159357" cy="6722403"/>
          </a:xfrm>
          <a:prstGeom prst="rect">
            <a:avLst/>
          </a:prstGeom>
          <a:noFill/>
          <a:ln>
            <a:noFill/>
          </a:ln>
        </p:spPr>
        <p:txBody>
          <a:bodyPr spcFirstLastPara="1" wrap="square" lIns="398475" tIns="199225" rIns="398475" bIns="199225" anchor="t" anchorCtr="0">
            <a:noAutofit/>
          </a:bodyPr>
          <a:lstStyle>
            <a:lvl1pPr marR="0" lvl="0" algn="l" rtl="0">
              <a:spcBef>
                <a:spcPts val="0"/>
              </a:spcBef>
              <a:spcAft>
                <a:spcPts val="0"/>
              </a:spcAft>
              <a:buClr>
                <a:schemeClr val="lt2"/>
              </a:buClr>
              <a:buSzPts val="19200"/>
              <a:buFont typeface="Arial"/>
              <a:buNone/>
              <a:defRPr sz="19200" b="0" i="0" u="none" strike="noStrike" cap="none">
                <a:solidFill>
                  <a:schemeClr val="lt2"/>
                </a:solidFill>
                <a:latin typeface="Arial"/>
                <a:ea typeface="Arial"/>
                <a:cs typeface="Arial"/>
                <a:sym typeface="Arial"/>
              </a:defRPr>
            </a:lvl1pPr>
            <a:lvl2pPr marR="0" lvl="1" algn="l" rtl="0">
              <a:spcBef>
                <a:spcPts val="3510"/>
              </a:spcBef>
              <a:spcAft>
                <a:spcPts val="0"/>
              </a:spcAft>
              <a:buClr>
                <a:schemeClr val="lt2"/>
              </a:buClr>
              <a:buSzPts val="11700"/>
              <a:buFont typeface="Arial"/>
              <a:buChar char="•"/>
              <a:defRPr sz="11700" b="0" i="0" u="none" strike="noStrike" cap="none">
                <a:solidFill>
                  <a:schemeClr val="lt2"/>
                </a:solidFill>
                <a:latin typeface="Arial"/>
                <a:ea typeface="Arial"/>
                <a:cs typeface="Arial"/>
                <a:sym typeface="Arial"/>
              </a:defRPr>
            </a:lvl2pPr>
            <a:lvl3pPr marR="0" lvl="2" algn="l" rtl="0">
              <a:spcBef>
                <a:spcPts val="2100"/>
              </a:spcBef>
              <a:spcAft>
                <a:spcPts val="0"/>
              </a:spcAft>
              <a:buSzPts val="1400"/>
              <a:buNone/>
              <a:defRPr sz="10500" b="0" i="0" u="none" strike="noStrike" cap="none">
                <a:solidFill>
                  <a:schemeClr val="lt2"/>
                </a:solidFill>
                <a:latin typeface="Arial"/>
                <a:ea typeface="Arial"/>
                <a:cs typeface="Arial"/>
                <a:sym typeface="Arial"/>
              </a:defRPr>
            </a:lvl3pPr>
            <a:lvl4pPr marR="0" lvl="3" algn="l" rtl="0">
              <a:lnSpc>
                <a:spcPct val="120000"/>
              </a:lnSpc>
              <a:spcBef>
                <a:spcPts val="1180"/>
              </a:spcBef>
              <a:spcAft>
                <a:spcPts val="0"/>
              </a:spcAft>
              <a:buSzPts val="1400"/>
              <a:buNone/>
              <a:defRPr sz="5900" b="0" i="0" u="none" strike="noStrike" cap="none">
                <a:solidFill>
                  <a:schemeClr val="lt2"/>
                </a:solidFill>
                <a:latin typeface="Arial"/>
                <a:ea typeface="Arial"/>
                <a:cs typeface="Arial"/>
                <a:sym typeface="Arial"/>
              </a:defRPr>
            </a:lvl4pPr>
            <a:lvl5pPr marR="0" lvl="4"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5pPr>
            <a:lvl6pPr marR="0" lvl="5"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6pPr>
            <a:lvl7pPr marR="0" lvl="6"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7pPr>
            <a:lvl8pPr marR="0" lvl="7"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8pPr>
            <a:lvl9pPr marR="0" lvl="8"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1619969" y="1716953"/>
            <a:ext cx="10657268" cy="7324722"/>
          </a:xfrm>
          <a:prstGeom prst="rect">
            <a:avLst/>
          </a:prstGeom>
          <a:noFill/>
          <a:ln>
            <a:noFill/>
          </a:ln>
        </p:spPr>
        <p:txBody>
          <a:bodyPr spcFirstLastPara="1" wrap="square" lIns="398475" tIns="199225" rIns="398475" bIns="199225" anchor="b" anchorCtr="0">
            <a:noAutofit/>
          </a:bodyPr>
          <a:lstStyle>
            <a:lvl1pPr marR="0" lvl="0" algn="l" rtl="0">
              <a:lnSpc>
                <a:spcPct val="83000"/>
              </a:lnSpc>
              <a:spcBef>
                <a:spcPts val="0"/>
              </a:spcBef>
              <a:spcAft>
                <a:spcPts val="0"/>
              </a:spcAft>
              <a:buSzPts val="1400"/>
              <a:buNone/>
              <a:defRPr sz="8800" b="1"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
        <p:nvSpPr>
          <p:cNvPr id="25" name="Google Shape;25;p6"/>
          <p:cNvSpPr txBox="1">
            <a:spLocks noGrp="1"/>
          </p:cNvSpPr>
          <p:nvPr>
            <p:ph type="body" idx="1"/>
          </p:nvPr>
        </p:nvSpPr>
        <p:spPr>
          <a:xfrm>
            <a:off x="12667235" y="1716957"/>
            <a:ext cx="18112102" cy="36872856"/>
          </a:xfrm>
          <a:prstGeom prst="rect">
            <a:avLst/>
          </a:prstGeom>
          <a:noFill/>
          <a:ln>
            <a:noFill/>
          </a:ln>
        </p:spPr>
        <p:txBody>
          <a:bodyPr spcFirstLastPara="1" wrap="square" lIns="398475" tIns="199225" rIns="398475" bIns="199225" anchor="t" anchorCtr="0">
            <a:noAutofit/>
          </a:bodyPr>
          <a:lstStyle>
            <a:lvl1pPr marL="457200" marR="0" lvl="0" indent="-1111250" algn="l" rtl="0">
              <a:spcBef>
                <a:spcPts val="4170"/>
              </a:spcBef>
              <a:spcAft>
                <a:spcPts val="0"/>
              </a:spcAft>
              <a:buClr>
                <a:schemeClr val="lt2"/>
              </a:buClr>
              <a:buSzPts val="13900"/>
              <a:buFont typeface="Arial"/>
              <a:buChar char="•"/>
              <a:defRPr sz="13900" b="0" i="0" u="none" strike="noStrike" cap="none">
                <a:solidFill>
                  <a:schemeClr val="lt2"/>
                </a:solidFill>
                <a:latin typeface="Arial"/>
                <a:ea typeface="Arial"/>
                <a:cs typeface="Arial"/>
                <a:sym typeface="Arial"/>
              </a:defRPr>
            </a:lvl1pPr>
            <a:lvl2pPr marL="914400" marR="0" lvl="1" indent="-971550" algn="l" rtl="0">
              <a:spcBef>
                <a:spcPts val="3510"/>
              </a:spcBef>
              <a:spcAft>
                <a:spcPts val="0"/>
              </a:spcAft>
              <a:buClr>
                <a:schemeClr val="lt2"/>
              </a:buClr>
              <a:buSzPts val="11700"/>
              <a:buFont typeface="Arial"/>
              <a:buChar char="•"/>
              <a:defRPr sz="11700" b="0" i="0" u="none" strike="noStrike" cap="none">
                <a:solidFill>
                  <a:schemeClr val="lt2"/>
                </a:solidFill>
                <a:latin typeface="Arial"/>
                <a:ea typeface="Arial"/>
                <a:cs typeface="Arial"/>
                <a:sym typeface="Arial"/>
              </a:defRPr>
            </a:lvl2pPr>
            <a:lvl3pPr marL="1371600" marR="0" lvl="2" indent="-228600" algn="l" rtl="0">
              <a:spcBef>
                <a:spcPts val="2100"/>
              </a:spcBef>
              <a:spcAft>
                <a:spcPts val="0"/>
              </a:spcAft>
              <a:buSzPts val="1400"/>
              <a:buNone/>
              <a:defRPr sz="10500" b="0" i="0" u="none" strike="noStrike" cap="none">
                <a:solidFill>
                  <a:schemeClr val="lt2"/>
                </a:solidFill>
                <a:latin typeface="Arial"/>
                <a:ea typeface="Arial"/>
                <a:cs typeface="Arial"/>
                <a:sym typeface="Arial"/>
              </a:defRPr>
            </a:lvl3pPr>
            <a:lvl4pPr marL="1828800" marR="0" lvl="3" indent="-228600" algn="l" rtl="0">
              <a:lnSpc>
                <a:spcPct val="120000"/>
              </a:lnSpc>
              <a:spcBef>
                <a:spcPts val="1760"/>
              </a:spcBef>
              <a:spcAft>
                <a:spcPts val="0"/>
              </a:spcAft>
              <a:buSzPts val="1400"/>
              <a:buNone/>
              <a:defRPr sz="8800" b="0" i="0" u="none" strike="noStrike" cap="none">
                <a:solidFill>
                  <a:schemeClr val="lt2"/>
                </a:solidFill>
                <a:latin typeface="Arial"/>
                <a:ea typeface="Arial"/>
                <a:cs typeface="Arial"/>
                <a:sym typeface="Arial"/>
              </a:defRPr>
            </a:lvl4pPr>
            <a:lvl5pPr marL="2286000" marR="0" lvl="4" indent="-787400" algn="l" rtl="0">
              <a:lnSpc>
                <a:spcPct val="140000"/>
              </a:lnSpc>
              <a:spcBef>
                <a:spcPts val="176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5pPr>
            <a:lvl6pPr marL="2743200" marR="0" lvl="5" indent="-787400" algn="l" rtl="0">
              <a:lnSpc>
                <a:spcPct val="140000"/>
              </a:lnSpc>
              <a:spcBef>
                <a:spcPts val="176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6pPr>
            <a:lvl7pPr marL="3200400" marR="0" lvl="6" indent="-787400" algn="l" rtl="0">
              <a:lnSpc>
                <a:spcPct val="140000"/>
              </a:lnSpc>
              <a:spcBef>
                <a:spcPts val="176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7pPr>
            <a:lvl8pPr marL="3657600" marR="0" lvl="7" indent="-787400" algn="l" rtl="0">
              <a:lnSpc>
                <a:spcPct val="140000"/>
              </a:lnSpc>
              <a:spcBef>
                <a:spcPts val="176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8pPr>
            <a:lvl9pPr marL="4114800" marR="0" lvl="8" indent="-787400" algn="l" rtl="0">
              <a:lnSpc>
                <a:spcPct val="140000"/>
              </a:lnSpc>
              <a:spcBef>
                <a:spcPts val="176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9pPr>
          </a:lstStyle>
          <a:p>
            <a:endParaRPr/>
          </a:p>
        </p:txBody>
      </p:sp>
      <p:sp>
        <p:nvSpPr>
          <p:cNvPr id="26" name="Google Shape;26;p6"/>
          <p:cNvSpPr txBox="1">
            <a:spLocks noGrp="1"/>
          </p:cNvSpPr>
          <p:nvPr>
            <p:ph type="body" idx="2"/>
          </p:nvPr>
        </p:nvSpPr>
        <p:spPr>
          <a:xfrm>
            <a:off x="1619969" y="9041674"/>
            <a:ext cx="10657268" cy="29548125"/>
          </a:xfrm>
          <a:prstGeom prst="rect">
            <a:avLst/>
          </a:prstGeom>
          <a:noFill/>
          <a:ln>
            <a:noFill/>
          </a:ln>
        </p:spPr>
        <p:txBody>
          <a:bodyPr spcFirstLastPara="1" wrap="square" lIns="398475" tIns="199225" rIns="398475" bIns="199225" anchor="t" anchorCtr="0">
            <a:noAutofit/>
          </a:bodyPr>
          <a:lstStyle>
            <a:lvl1pPr marL="457200" marR="0" lvl="0" indent="-228600" algn="l" rtl="0">
              <a:spcBef>
                <a:spcPts val="177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1pPr>
            <a:lvl2pPr marL="914400" marR="0" lvl="1" indent="-228600" algn="l" rtl="0">
              <a:spcBef>
                <a:spcPts val="1500"/>
              </a:spcBef>
              <a:spcAft>
                <a:spcPts val="0"/>
              </a:spcAft>
              <a:buClr>
                <a:schemeClr val="lt2"/>
              </a:buClr>
              <a:buSzPts val="5000"/>
              <a:buFont typeface="Arial"/>
              <a:buNone/>
              <a:defRPr sz="5000" b="0" i="0" u="none" strike="noStrike" cap="none">
                <a:solidFill>
                  <a:schemeClr val="lt2"/>
                </a:solidFill>
                <a:latin typeface="Arial"/>
                <a:ea typeface="Arial"/>
                <a:cs typeface="Arial"/>
                <a:sym typeface="Arial"/>
              </a:defRPr>
            </a:lvl2pPr>
            <a:lvl3pPr marL="1371600" marR="0" lvl="2" indent="-228600" algn="l" rtl="0">
              <a:spcBef>
                <a:spcPts val="940"/>
              </a:spcBef>
              <a:spcAft>
                <a:spcPts val="0"/>
              </a:spcAft>
              <a:buClr>
                <a:schemeClr val="lt2"/>
              </a:buClr>
              <a:buSzPts val="4700"/>
              <a:buFont typeface="Arial"/>
              <a:buNone/>
              <a:defRPr sz="4700" b="0" i="0" u="none" strike="noStrike" cap="none">
                <a:solidFill>
                  <a:schemeClr val="lt2"/>
                </a:solidFill>
                <a:latin typeface="Arial"/>
                <a:ea typeface="Arial"/>
                <a:cs typeface="Arial"/>
                <a:sym typeface="Arial"/>
              </a:defRPr>
            </a:lvl3pPr>
            <a:lvl4pPr marL="1828800" marR="0" lvl="3" indent="-228600" algn="l" rtl="0">
              <a:lnSpc>
                <a:spcPct val="120000"/>
              </a:lnSpc>
              <a:spcBef>
                <a:spcPts val="80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4pPr>
            <a:lvl5pPr marL="2286000" marR="0" lvl="4" indent="-228600" algn="l" rtl="0">
              <a:lnSpc>
                <a:spcPct val="140000"/>
              </a:lnSpc>
              <a:spcBef>
                <a:spcPts val="80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5pPr>
            <a:lvl6pPr marL="2743200" marR="0" lvl="5" indent="-228600" algn="l" rtl="0">
              <a:lnSpc>
                <a:spcPct val="140000"/>
              </a:lnSpc>
              <a:spcBef>
                <a:spcPts val="80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6pPr>
            <a:lvl7pPr marL="3200400" marR="0" lvl="6" indent="-228600" algn="l" rtl="0">
              <a:lnSpc>
                <a:spcPct val="140000"/>
              </a:lnSpc>
              <a:spcBef>
                <a:spcPts val="80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7pPr>
            <a:lvl8pPr marL="3657600" marR="0" lvl="7" indent="-228600" algn="l" rtl="0">
              <a:lnSpc>
                <a:spcPct val="140000"/>
              </a:lnSpc>
              <a:spcBef>
                <a:spcPts val="80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8pPr>
            <a:lvl9pPr marL="4114800" marR="0" lvl="8" indent="-228600" algn="l" rtl="0">
              <a:lnSpc>
                <a:spcPct val="140000"/>
              </a:lnSpc>
              <a:spcBef>
                <a:spcPts val="800"/>
              </a:spcBef>
              <a:spcAft>
                <a:spcPts val="0"/>
              </a:spcAft>
              <a:buClr>
                <a:schemeClr val="lt2"/>
              </a:buClr>
              <a:buSzPts val="4000"/>
              <a:buFont typeface="Arial"/>
              <a:buNone/>
              <a:defRPr sz="4000" b="0"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619968" y="1730796"/>
            <a:ext cx="29159357" cy="7200108"/>
          </a:xfrm>
          <a:prstGeom prst="rect">
            <a:avLst/>
          </a:prstGeom>
          <a:noFill/>
          <a:ln>
            <a:noFill/>
          </a:ln>
        </p:spPr>
        <p:txBody>
          <a:bodyPr spcFirstLastPara="1" wrap="square" lIns="398475" tIns="199225" rIns="398475" bIns="199225" anchor="t" anchorCtr="0">
            <a:noAutofit/>
          </a:bodyPr>
          <a:lstStyle>
            <a:lvl1pPr marR="0" lvl="0"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0"/>
        <p:cNvGrpSpPr/>
        <p:nvPr/>
      </p:nvGrpSpPr>
      <p:grpSpPr>
        <a:xfrm>
          <a:off x="0" y="0"/>
          <a:ext cx="0" cy="0"/>
          <a:chOff x="0" y="0"/>
          <a:chExt cx="0" cy="0"/>
        </a:xfrm>
      </p:grpSpPr>
      <p:sp>
        <p:nvSpPr>
          <p:cNvPr id="31" name="Google Shape;31;p9"/>
          <p:cNvSpPr txBox="1">
            <a:spLocks noGrp="1"/>
          </p:cNvSpPr>
          <p:nvPr>
            <p:ph type="title"/>
          </p:nvPr>
        </p:nvSpPr>
        <p:spPr>
          <a:xfrm>
            <a:off x="1619968" y="1730796"/>
            <a:ext cx="29159357" cy="7200108"/>
          </a:xfrm>
          <a:prstGeom prst="rect">
            <a:avLst/>
          </a:prstGeom>
          <a:noFill/>
          <a:ln>
            <a:noFill/>
          </a:ln>
        </p:spPr>
        <p:txBody>
          <a:bodyPr spcFirstLastPara="1" wrap="square" lIns="398475" tIns="199225" rIns="398475" bIns="199225" anchor="t" anchorCtr="0">
            <a:noAutofit/>
          </a:bodyPr>
          <a:lstStyle>
            <a:lvl1pPr marR="0" lvl="0"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
        <p:nvSpPr>
          <p:cNvPr id="32" name="Google Shape;32;p9"/>
          <p:cNvSpPr txBox="1">
            <a:spLocks noGrp="1"/>
          </p:cNvSpPr>
          <p:nvPr>
            <p:ph type="body" idx="1"/>
          </p:nvPr>
        </p:nvSpPr>
        <p:spPr>
          <a:xfrm>
            <a:off x="1619963" y="9671693"/>
            <a:ext cx="14317187" cy="4029289"/>
          </a:xfrm>
          <a:prstGeom prst="rect">
            <a:avLst/>
          </a:prstGeom>
          <a:noFill/>
          <a:ln>
            <a:noFill/>
          </a:ln>
        </p:spPr>
        <p:txBody>
          <a:bodyPr spcFirstLastPara="1" wrap="square" lIns="398475" tIns="199225" rIns="398475" bIns="199225" anchor="b" anchorCtr="0">
            <a:noAutofit/>
          </a:bodyPr>
          <a:lstStyle>
            <a:lvl1pPr marL="457200" marR="0" lvl="0" indent="-228600" algn="l" rtl="0">
              <a:spcBef>
                <a:spcPts val="3150"/>
              </a:spcBef>
              <a:spcAft>
                <a:spcPts val="0"/>
              </a:spcAft>
              <a:buClr>
                <a:schemeClr val="lt2"/>
              </a:buClr>
              <a:buSzPts val="10500"/>
              <a:buFont typeface="Arial"/>
              <a:buNone/>
              <a:defRPr sz="10500" b="1" i="0" u="none" strike="noStrike" cap="none">
                <a:solidFill>
                  <a:schemeClr val="lt2"/>
                </a:solidFill>
                <a:latin typeface="Arial"/>
                <a:ea typeface="Arial"/>
                <a:cs typeface="Arial"/>
                <a:sym typeface="Arial"/>
              </a:defRPr>
            </a:lvl1pPr>
            <a:lvl2pPr marL="914400" marR="0" lvl="1" indent="-228600" algn="l" rtl="0">
              <a:spcBef>
                <a:spcPts val="2640"/>
              </a:spcBef>
              <a:spcAft>
                <a:spcPts val="0"/>
              </a:spcAft>
              <a:buClr>
                <a:schemeClr val="lt2"/>
              </a:buClr>
              <a:buSzPts val="8800"/>
              <a:buFont typeface="Arial"/>
              <a:buNone/>
              <a:defRPr sz="8800" b="1" i="0" u="none" strike="noStrike" cap="none">
                <a:solidFill>
                  <a:schemeClr val="lt2"/>
                </a:solidFill>
                <a:latin typeface="Arial"/>
                <a:ea typeface="Arial"/>
                <a:cs typeface="Arial"/>
                <a:sym typeface="Arial"/>
              </a:defRPr>
            </a:lvl2pPr>
            <a:lvl3pPr marL="1371600" marR="0" lvl="2" indent="-228600" algn="l" rtl="0">
              <a:spcBef>
                <a:spcPts val="1620"/>
              </a:spcBef>
              <a:spcAft>
                <a:spcPts val="0"/>
              </a:spcAft>
              <a:buClr>
                <a:schemeClr val="lt2"/>
              </a:buClr>
              <a:buSzPts val="8100"/>
              <a:buFont typeface="Arial"/>
              <a:buNone/>
              <a:defRPr sz="8100" b="1" i="0" u="none" strike="noStrike" cap="none">
                <a:solidFill>
                  <a:schemeClr val="lt2"/>
                </a:solidFill>
                <a:latin typeface="Arial"/>
                <a:ea typeface="Arial"/>
                <a:cs typeface="Arial"/>
                <a:sym typeface="Arial"/>
              </a:defRPr>
            </a:lvl3pPr>
            <a:lvl4pPr marL="1828800" marR="0" lvl="3" indent="-228600" algn="l" rtl="0">
              <a:lnSpc>
                <a:spcPct val="12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4pPr>
            <a:lvl5pPr marL="2286000" marR="0" lvl="4"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5pPr>
            <a:lvl6pPr marL="2743200" marR="0" lvl="5"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6pPr>
            <a:lvl7pPr marL="3200400" marR="0" lvl="6"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7pPr>
            <a:lvl8pPr marL="3657600" marR="0" lvl="7"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8pPr>
            <a:lvl9pPr marL="4114800" marR="0" lvl="8"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9pPr>
          </a:lstStyle>
          <a:p>
            <a:endParaRPr/>
          </a:p>
        </p:txBody>
      </p:sp>
      <p:sp>
        <p:nvSpPr>
          <p:cNvPr id="33" name="Google Shape;33;p9"/>
          <p:cNvSpPr txBox="1">
            <a:spLocks noGrp="1"/>
          </p:cNvSpPr>
          <p:nvPr>
            <p:ph type="body" idx="2"/>
          </p:nvPr>
        </p:nvSpPr>
        <p:spPr>
          <a:xfrm>
            <a:off x="1619963" y="13700977"/>
            <a:ext cx="14317187" cy="24888826"/>
          </a:xfrm>
          <a:prstGeom prst="rect">
            <a:avLst/>
          </a:prstGeom>
          <a:noFill/>
          <a:ln>
            <a:noFill/>
          </a:ln>
        </p:spPr>
        <p:txBody>
          <a:bodyPr spcFirstLastPara="1" wrap="square" lIns="398475" tIns="199225" rIns="398475" bIns="199225" anchor="t" anchorCtr="0">
            <a:noAutofit/>
          </a:bodyPr>
          <a:lstStyle>
            <a:lvl1pPr marL="457200" marR="0" lvl="0" indent="-895350" algn="l" rtl="0">
              <a:spcBef>
                <a:spcPts val="3150"/>
              </a:spcBef>
              <a:spcAft>
                <a:spcPts val="0"/>
              </a:spcAft>
              <a:buClr>
                <a:schemeClr val="lt2"/>
              </a:buClr>
              <a:buSzPts val="10500"/>
              <a:buFont typeface="Arial"/>
              <a:buChar char="•"/>
              <a:defRPr sz="10500" b="0" i="0" u="none" strike="noStrike" cap="none">
                <a:solidFill>
                  <a:schemeClr val="lt2"/>
                </a:solidFill>
                <a:latin typeface="Arial"/>
                <a:ea typeface="Arial"/>
                <a:cs typeface="Arial"/>
                <a:sym typeface="Arial"/>
              </a:defRPr>
            </a:lvl1pPr>
            <a:lvl2pPr marL="914400" marR="0" lvl="1" indent="-787400" algn="l" rtl="0">
              <a:spcBef>
                <a:spcPts val="264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2pPr>
            <a:lvl3pPr marL="1371600" marR="0" lvl="2" indent="-228600" algn="l" rtl="0">
              <a:spcBef>
                <a:spcPts val="1620"/>
              </a:spcBef>
              <a:spcAft>
                <a:spcPts val="0"/>
              </a:spcAft>
              <a:buSzPts val="1400"/>
              <a:buNone/>
              <a:defRPr sz="8100" b="0" i="0" u="none" strike="noStrike" cap="none">
                <a:solidFill>
                  <a:schemeClr val="lt2"/>
                </a:solidFill>
                <a:latin typeface="Arial"/>
                <a:ea typeface="Arial"/>
                <a:cs typeface="Arial"/>
                <a:sym typeface="Arial"/>
              </a:defRPr>
            </a:lvl3pPr>
            <a:lvl4pPr marL="1828800" marR="0" lvl="3" indent="-228600" algn="l" rtl="0">
              <a:lnSpc>
                <a:spcPct val="120000"/>
              </a:lnSpc>
              <a:spcBef>
                <a:spcPts val="1360"/>
              </a:spcBef>
              <a:spcAft>
                <a:spcPts val="0"/>
              </a:spcAft>
              <a:buSzPts val="1400"/>
              <a:buNone/>
              <a:defRPr sz="6800" b="0" i="0" u="none" strike="noStrike" cap="none">
                <a:solidFill>
                  <a:schemeClr val="lt2"/>
                </a:solidFill>
                <a:latin typeface="Arial"/>
                <a:ea typeface="Arial"/>
                <a:cs typeface="Arial"/>
                <a:sym typeface="Arial"/>
              </a:defRPr>
            </a:lvl4pPr>
            <a:lvl5pPr marL="2286000" marR="0" lvl="4"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5pPr>
            <a:lvl6pPr marL="2743200" marR="0" lvl="5"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6pPr>
            <a:lvl7pPr marL="3200400" marR="0" lvl="6"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7pPr>
            <a:lvl8pPr marL="3657600" marR="0" lvl="7"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8pPr>
            <a:lvl9pPr marL="4114800" marR="0" lvl="8"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9pPr>
          </a:lstStyle>
          <a:p>
            <a:endParaRPr/>
          </a:p>
        </p:txBody>
      </p:sp>
      <p:sp>
        <p:nvSpPr>
          <p:cNvPr id="34" name="Google Shape;34;p9"/>
          <p:cNvSpPr txBox="1">
            <a:spLocks noGrp="1"/>
          </p:cNvSpPr>
          <p:nvPr>
            <p:ph type="body" idx="3"/>
          </p:nvPr>
        </p:nvSpPr>
        <p:spPr>
          <a:xfrm>
            <a:off x="16462152" y="9671693"/>
            <a:ext cx="14317185" cy="4029289"/>
          </a:xfrm>
          <a:prstGeom prst="rect">
            <a:avLst/>
          </a:prstGeom>
          <a:noFill/>
          <a:ln>
            <a:noFill/>
          </a:ln>
        </p:spPr>
        <p:txBody>
          <a:bodyPr spcFirstLastPara="1" wrap="square" lIns="398475" tIns="199225" rIns="398475" bIns="199225" anchor="b" anchorCtr="0">
            <a:noAutofit/>
          </a:bodyPr>
          <a:lstStyle>
            <a:lvl1pPr marL="457200" marR="0" lvl="0" indent="-228600" algn="l" rtl="0">
              <a:spcBef>
                <a:spcPts val="3150"/>
              </a:spcBef>
              <a:spcAft>
                <a:spcPts val="0"/>
              </a:spcAft>
              <a:buClr>
                <a:schemeClr val="lt2"/>
              </a:buClr>
              <a:buSzPts val="10500"/>
              <a:buFont typeface="Arial"/>
              <a:buNone/>
              <a:defRPr sz="10500" b="1" i="0" u="none" strike="noStrike" cap="none">
                <a:solidFill>
                  <a:schemeClr val="lt2"/>
                </a:solidFill>
                <a:latin typeface="Arial"/>
                <a:ea typeface="Arial"/>
                <a:cs typeface="Arial"/>
                <a:sym typeface="Arial"/>
              </a:defRPr>
            </a:lvl1pPr>
            <a:lvl2pPr marL="914400" marR="0" lvl="1" indent="-228600" algn="l" rtl="0">
              <a:spcBef>
                <a:spcPts val="2640"/>
              </a:spcBef>
              <a:spcAft>
                <a:spcPts val="0"/>
              </a:spcAft>
              <a:buClr>
                <a:schemeClr val="lt2"/>
              </a:buClr>
              <a:buSzPts val="8800"/>
              <a:buFont typeface="Arial"/>
              <a:buNone/>
              <a:defRPr sz="8800" b="1" i="0" u="none" strike="noStrike" cap="none">
                <a:solidFill>
                  <a:schemeClr val="lt2"/>
                </a:solidFill>
                <a:latin typeface="Arial"/>
                <a:ea typeface="Arial"/>
                <a:cs typeface="Arial"/>
                <a:sym typeface="Arial"/>
              </a:defRPr>
            </a:lvl2pPr>
            <a:lvl3pPr marL="1371600" marR="0" lvl="2" indent="-228600" algn="l" rtl="0">
              <a:spcBef>
                <a:spcPts val="1620"/>
              </a:spcBef>
              <a:spcAft>
                <a:spcPts val="0"/>
              </a:spcAft>
              <a:buClr>
                <a:schemeClr val="lt2"/>
              </a:buClr>
              <a:buSzPts val="8100"/>
              <a:buFont typeface="Arial"/>
              <a:buNone/>
              <a:defRPr sz="8100" b="1" i="0" u="none" strike="noStrike" cap="none">
                <a:solidFill>
                  <a:schemeClr val="lt2"/>
                </a:solidFill>
                <a:latin typeface="Arial"/>
                <a:ea typeface="Arial"/>
                <a:cs typeface="Arial"/>
                <a:sym typeface="Arial"/>
              </a:defRPr>
            </a:lvl3pPr>
            <a:lvl4pPr marL="1828800" marR="0" lvl="3" indent="-228600" algn="l" rtl="0">
              <a:lnSpc>
                <a:spcPct val="12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4pPr>
            <a:lvl5pPr marL="2286000" marR="0" lvl="4"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5pPr>
            <a:lvl6pPr marL="2743200" marR="0" lvl="5"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6pPr>
            <a:lvl7pPr marL="3200400" marR="0" lvl="6"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7pPr>
            <a:lvl8pPr marL="3657600" marR="0" lvl="7"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8pPr>
            <a:lvl9pPr marL="4114800" marR="0" lvl="8" indent="-228600" algn="l" rtl="0">
              <a:lnSpc>
                <a:spcPct val="140000"/>
              </a:lnSpc>
              <a:spcBef>
                <a:spcPts val="1360"/>
              </a:spcBef>
              <a:spcAft>
                <a:spcPts val="0"/>
              </a:spcAft>
              <a:buClr>
                <a:schemeClr val="lt2"/>
              </a:buClr>
              <a:buSzPts val="6800"/>
              <a:buFont typeface="Arial"/>
              <a:buNone/>
              <a:defRPr sz="6800" b="1" i="0" u="none" strike="noStrike" cap="none">
                <a:solidFill>
                  <a:schemeClr val="lt2"/>
                </a:solidFill>
                <a:latin typeface="Arial"/>
                <a:ea typeface="Arial"/>
                <a:cs typeface="Arial"/>
                <a:sym typeface="Arial"/>
              </a:defRPr>
            </a:lvl9pPr>
          </a:lstStyle>
          <a:p>
            <a:endParaRPr/>
          </a:p>
        </p:txBody>
      </p:sp>
      <p:sp>
        <p:nvSpPr>
          <p:cNvPr id="35" name="Google Shape;35;p9"/>
          <p:cNvSpPr txBox="1">
            <a:spLocks noGrp="1"/>
          </p:cNvSpPr>
          <p:nvPr>
            <p:ph type="body" idx="4"/>
          </p:nvPr>
        </p:nvSpPr>
        <p:spPr>
          <a:xfrm>
            <a:off x="16462152" y="13700977"/>
            <a:ext cx="14317185" cy="24888826"/>
          </a:xfrm>
          <a:prstGeom prst="rect">
            <a:avLst/>
          </a:prstGeom>
          <a:noFill/>
          <a:ln>
            <a:noFill/>
          </a:ln>
        </p:spPr>
        <p:txBody>
          <a:bodyPr spcFirstLastPara="1" wrap="square" lIns="398475" tIns="199225" rIns="398475" bIns="199225" anchor="t" anchorCtr="0">
            <a:noAutofit/>
          </a:bodyPr>
          <a:lstStyle>
            <a:lvl1pPr marL="457200" marR="0" lvl="0" indent="-895350" algn="l" rtl="0">
              <a:spcBef>
                <a:spcPts val="3150"/>
              </a:spcBef>
              <a:spcAft>
                <a:spcPts val="0"/>
              </a:spcAft>
              <a:buClr>
                <a:schemeClr val="lt2"/>
              </a:buClr>
              <a:buSzPts val="10500"/>
              <a:buFont typeface="Arial"/>
              <a:buChar char="•"/>
              <a:defRPr sz="10500" b="0" i="0" u="none" strike="noStrike" cap="none">
                <a:solidFill>
                  <a:schemeClr val="lt2"/>
                </a:solidFill>
                <a:latin typeface="Arial"/>
                <a:ea typeface="Arial"/>
                <a:cs typeface="Arial"/>
                <a:sym typeface="Arial"/>
              </a:defRPr>
            </a:lvl1pPr>
            <a:lvl2pPr marL="914400" marR="0" lvl="1" indent="-787400" algn="l" rtl="0">
              <a:spcBef>
                <a:spcPts val="2640"/>
              </a:spcBef>
              <a:spcAft>
                <a:spcPts val="0"/>
              </a:spcAft>
              <a:buClr>
                <a:schemeClr val="lt2"/>
              </a:buClr>
              <a:buSzPts val="8800"/>
              <a:buFont typeface="Arial"/>
              <a:buChar char="•"/>
              <a:defRPr sz="8800" b="0" i="0" u="none" strike="noStrike" cap="none">
                <a:solidFill>
                  <a:schemeClr val="lt2"/>
                </a:solidFill>
                <a:latin typeface="Arial"/>
                <a:ea typeface="Arial"/>
                <a:cs typeface="Arial"/>
                <a:sym typeface="Arial"/>
              </a:defRPr>
            </a:lvl2pPr>
            <a:lvl3pPr marL="1371600" marR="0" lvl="2" indent="-228600" algn="l" rtl="0">
              <a:spcBef>
                <a:spcPts val="1620"/>
              </a:spcBef>
              <a:spcAft>
                <a:spcPts val="0"/>
              </a:spcAft>
              <a:buSzPts val="1400"/>
              <a:buNone/>
              <a:defRPr sz="8100" b="0" i="0" u="none" strike="noStrike" cap="none">
                <a:solidFill>
                  <a:schemeClr val="lt2"/>
                </a:solidFill>
                <a:latin typeface="Arial"/>
                <a:ea typeface="Arial"/>
                <a:cs typeface="Arial"/>
                <a:sym typeface="Arial"/>
              </a:defRPr>
            </a:lvl3pPr>
            <a:lvl4pPr marL="1828800" marR="0" lvl="3" indent="-228600" algn="l" rtl="0">
              <a:lnSpc>
                <a:spcPct val="120000"/>
              </a:lnSpc>
              <a:spcBef>
                <a:spcPts val="1360"/>
              </a:spcBef>
              <a:spcAft>
                <a:spcPts val="0"/>
              </a:spcAft>
              <a:buSzPts val="1400"/>
              <a:buNone/>
              <a:defRPr sz="6800" b="0" i="0" u="none" strike="noStrike" cap="none">
                <a:solidFill>
                  <a:schemeClr val="lt2"/>
                </a:solidFill>
                <a:latin typeface="Arial"/>
                <a:ea typeface="Arial"/>
                <a:cs typeface="Arial"/>
                <a:sym typeface="Arial"/>
              </a:defRPr>
            </a:lvl4pPr>
            <a:lvl5pPr marL="2286000" marR="0" lvl="4"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5pPr>
            <a:lvl6pPr marL="2743200" marR="0" lvl="5"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6pPr>
            <a:lvl7pPr marL="3200400" marR="0" lvl="6"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7pPr>
            <a:lvl8pPr marL="3657600" marR="0" lvl="7"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8pPr>
            <a:lvl9pPr marL="4114800" marR="0" lvl="8" indent="-660400" algn="l" rtl="0">
              <a:lnSpc>
                <a:spcPct val="140000"/>
              </a:lnSpc>
              <a:spcBef>
                <a:spcPts val="1360"/>
              </a:spcBef>
              <a:spcAft>
                <a:spcPts val="0"/>
              </a:spcAft>
              <a:buClr>
                <a:schemeClr val="lt2"/>
              </a:buClr>
              <a:buSzPts val="6800"/>
              <a:buFont typeface="Arial"/>
              <a:buChar char="•"/>
              <a:defRPr sz="6800" b="0"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1619968" y="1730796"/>
            <a:ext cx="29159357" cy="7200108"/>
          </a:xfrm>
          <a:prstGeom prst="rect">
            <a:avLst/>
          </a:prstGeom>
          <a:noFill/>
          <a:ln>
            <a:noFill/>
          </a:ln>
        </p:spPr>
        <p:txBody>
          <a:bodyPr spcFirstLastPara="1" wrap="square" lIns="398475" tIns="199225" rIns="398475" bIns="199225" anchor="t" anchorCtr="0">
            <a:noAutofit/>
          </a:bodyPr>
          <a:lstStyle>
            <a:lvl1pPr marR="0" lvl="0"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
        <p:nvSpPr>
          <p:cNvPr id="38" name="Google Shape;38;p10"/>
          <p:cNvSpPr txBox="1">
            <a:spLocks noGrp="1"/>
          </p:cNvSpPr>
          <p:nvPr>
            <p:ph type="body" idx="1"/>
          </p:nvPr>
        </p:nvSpPr>
        <p:spPr>
          <a:xfrm>
            <a:off x="1619971" y="10080153"/>
            <a:ext cx="14219689" cy="28509653"/>
          </a:xfrm>
          <a:prstGeom prst="rect">
            <a:avLst/>
          </a:prstGeom>
          <a:noFill/>
          <a:ln>
            <a:noFill/>
          </a:ln>
        </p:spPr>
        <p:txBody>
          <a:bodyPr spcFirstLastPara="1" wrap="square" lIns="398475" tIns="199225" rIns="398475" bIns="199225" anchor="t" anchorCtr="0">
            <a:noAutofit/>
          </a:bodyPr>
          <a:lstStyle>
            <a:lvl1pPr marL="457200" marR="0" lvl="0" indent="-971550" algn="l" rtl="0">
              <a:spcBef>
                <a:spcPts val="3510"/>
              </a:spcBef>
              <a:spcAft>
                <a:spcPts val="0"/>
              </a:spcAft>
              <a:buClr>
                <a:schemeClr val="lt2"/>
              </a:buClr>
              <a:buSzPts val="11700"/>
              <a:buFont typeface="Arial"/>
              <a:buChar char="•"/>
              <a:defRPr sz="11700" b="0" i="0" u="none" strike="noStrike" cap="none">
                <a:solidFill>
                  <a:schemeClr val="lt2"/>
                </a:solidFill>
                <a:latin typeface="Arial"/>
                <a:ea typeface="Arial"/>
                <a:cs typeface="Arial"/>
                <a:sym typeface="Arial"/>
              </a:defRPr>
            </a:lvl1pPr>
            <a:lvl2pPr marL="914400" marR="0" lvl="1" indent="-895350" algn="l" rtl="0">
              <a:spcBef>
                <a:spcPts val="3150"/>
              </a:spcBef>
              <a:spcAft>
                <a:spcPts val="0"/>
              </a:spcAft>
              <a:buClr>
                <a:schemeClr val="lt2"/>
              </a:buClr>
              <a:buSzPts val="10500"/>
              <a:buFont typeface="Arial"/>
              <a:buChar char="•"/>
              <a:defRPr sz="10500" b="0" i="0" u="none" strike="noStrike" cap="none">
                <a:solidFill>
                  <a:schemeClr val="lt2"/>
                </a:solidFill>
                <a:latin typeface="Arial"/>
                <a:ea typeface="Arial"/>
                <a:cs typeface="Arial"/>
                <a:sym typeface="Arial"/>
              </a:defRPr>
            </a:lvl2pPr>
            <a:lvl3pPr marL="1371600" marR="0" lvl="2" indent="-228600" algn="l" rtl="0">
              <a:spcBef>
                <a:spcPts val="1760"/>
              </a:spcBef>
              <a:spcAft>
                <a:spcPts val="0"/>
              </a:spcAft>
              <a:buSzPts val="1400"/>
              <a:buNone/>
              <a:defRPr sz="8800" b="0" i="0" u="none" strike="noStrike" cap="none">
                <a:solidFill>
                  <a:schemeClr val="lt2"/>
                </a:solidFill>
                <a:latin typeface="Arial"/>
                <a:ea typeface="Arial"/>
                <a:cs typeface="Arial"/>
                <a:sym typeface="Arial"/>
              </a:defRPr>
            </a:lvl3pPr>
            <a:lvl4pPr marL="1828800" marR="0" lvl="3" indent="-228600" algn="l" rtl="0">
              <a:lnSpc>
                <a:spcPct val="120000"/>
              </a:lnSpc>
              <a:spcBef>
                <a:spcPts val="1620"/>
              </a:spcBef>
              <a:spcAft>
                <a:spcPts val="0"/>
              </a:spcAft>
              <a:buSzPts val="1400"/>
              <a:buNone/>
              <a:defRPr sz="8100" b="0" i="0" u="none" strike="noStrike" cap="none">
                <a:solidFill>
                  <a:schemeClr val="lt2"/>
                </a:solidFill>
                <a:latin typeface="Arial"/>
                <a:ea typeface="Arial"/>
                <a:cs typeface="Arial"/>
                <a:sym typeface="Arial"/>
              </a:defRPr>
            </a:lvl4pPr>
            <a:lvl5pPr marL="2286000" marR="0" lvl="4"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5pPr>
            <a:lvl6pPr marL="2743200" marR="0" lvl="5"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6pPr>
            <a:lvl7pPr marL="3200400" marR="0" lvl="6"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7pPr>
            <a:lvl8pPr marL="3657600" marR="0" lvl="7"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8pPr>
            <a:lvl9pPr marL="4114800" marR="0" lvl="8"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9pPr>
          </a:lstStyle>
          <a:p>
            <a:endParaRPr/>
          </a:p>
        </p:txBody>
      </p:sp>
      <p:sp>
        <p:nvSpPr>
          <p:cNvPr id="39" name="Google Shape;39;p10"/>
          <p:cNvSpPr txBox="1">
            <a:spLocks noGrp="1"/>
          </p:cNvSpPr>
          <p:nvPr>
            <p:ph type="body" idx="2"/>
          </p:nvPr>
        </p:nvSpPr>
        <p:spPr>
          <a:xfrm>
            <a:off x="16559645" y="10080153"/>
            <a:ext cx="14219689" cy="28509653"/>
          </a:xfrm>
          <a:prstGeom prst="rect">
            <a:avLst/>
          </a:prstGeom>
          <a:noFill/>
          <a:ln>
            <a:noFill/>
          </a:ln>
        </p:spPr>
        <p:txBody>
          <a:bodyPr spcFirstLastPara="1" wrap="square" lIns="398475" tIns="199225" rIns="398475" bIns="199225" anchor="t" anchorCtr="0">
            <a:noAutofit/>
          </a:bodyPr>
          <a:lstStyle>
            <a:lvl1pPr marL="457200" marR="0" lvl="0" indent="-971550" algn="l" rtl="0">
              <a:spcBef>
                <a:spcPts val="3510"/>
              </a:spcBef>
              <a:spcAft>
                <a:spcPts val="0"/>
              </a:spcAft>
              <a:buClr>
                <a:schemeClr val="lt2"/>
              </a:buClr>
              <a:buSzPts val="11700"/>
              <a:buFont typeface="Arial"/>
              <a:buChar char="•"/>
              <a:defRPr sz="11700" b="0" i="0" u="none" strike="noStrike" cap="none">
                <a:solidFill>
                  <a:schemeClr val="lt2"/>
                </a:solidFill>
                <a:latin typeface="Arial"/>
                <a:ea typeface="Arial"/>
                <a:cs typeface="Arial"/>
                <a:sym typeface="Arial"/>
              </a:defRPr>
            </a:lvl1pPr>
            <a:lvl2pPr marL="914400" marR="0" lvl="1" indent="-895350" algn="l" rtl="0">
              <a:spcBef>
                <a:spcPts val="3150"/>
              </a:spcBef>
              <a:spcAft>
                <a:spcPts val="0"/>
              </a:spcAft>
              <a:buClr>
                <a:schemeClr val="lt2"/>
              </a:buClr>
              <a:buSzPts val="10500"/>
              <a:buFont typeface="Arial"/>
              <a:buChar char="•"/>
              <a:defRPr sz="10500" b="0" i="0" u="none" strike="noStrike" cap="none">
                <a:solidFill>
                  <a:schemeClr val="lt2"/>
                </a:solidFill>
                <a:latin typeface="Arial"/>
                <a:ea typeface="Arial"/>
                <a:cs typeface="Arial"/>
                <a:sym typeface="Arial"/>
              </a:defRPr>
            </a:lvl2pPr>
            <a:lvl3pPr marL="1371600" marR="0" lvl="2" indent="-228600" algn="l" rtl="0">
              <a:spcBef>
                <a:spcPts val="1760"/>
              </a:spcBef>
              <a:spcAft>
                <a:spcPts val="0"/>
              </a:spcAft>
              <a:buSzPts val="1400"/>
              <a:buNone/>
              <a:defRPr sz="8800" b="0" i="0" u="none" strike="noStrike" cap="none">
                <a:solidFill>
                  <a:schemeClr val="lt2"/>
                </a:solidFill>
                <a:latin typeface="Arial"/>
                <a:ea typeface="Arial"/>
                <a:cs typeface="Arial"/>
                <a:sym typeface="Arial"/>
              </a:defRPr>
            </a:lvl3pPr>
            <a:lvl4pPr marL="1828800" marR="0" lvl="3" indent="-228600" algn="l" rtl="0">
              <a:lnSpc>
                <a:spcPct val="120000"/>
              </a:lnSpc>
              <a:spcBef>
                <a:spcPts val="1620"/>
              </a:spcBef>
              <a:spcAft>
                <a:spcPts val="0"/>
              </a:spcAft>
              <a:buSzPts val="1400"/>
              <a:buNone/>
              <a:defRPr sz="8100" b="0" i="0" u="none" strike="noStrike" cap="none">
                <a:solidFill>
                  <a:schemeClr val="lt2"/>
                </a:solidFill>
                <a:latin typeface="Arial"/>
                <a:ea typeface="Arial"/>
                <a:cs typeface="Arial"/>
                <a:sym typeface="Arial"/>
              </a:defRPr>
            </a:lvl4pPr>
            <a:lvl5pPr marL="2286000" marR="0" lvl="4"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5pPr>
            <a:lvl6pPr marL="2743200" marR="0" lvl="5"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6pPr>
            <a:lvl7pPr marL="3200400" marR="0" lvl="6"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7pPr>
            <a:lvl8pPr marL="3657600" marR="0" lvl="7"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8pPr>
            <a:lvl9pPr marL="4114800" marR="0" lvl="8" indent="-742950" algn="l" rtl="0">
              <a:lnSpc>
                <a:spcPct val="140000"/>
              </a:lnSpc>
              <a:spcBef>
                <a:spcPts val="1620"/>
              </a:spcBef>
              <a:spcAft>
                <a:spcPts val="0"/>
              </a:spcAft>
              <a:buClr>
                <a:schemeClr val="lt2"/>
              </a:buClr>
              <a:buSzPts val="8100"/>
              <a:buFont typeface="Arial"/>
              <a:buChar char="•"/>
              <a:defRPr sz="8100" b="0"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2557455" y="27761952"/>
            <a:ext cx="27539398" cy="8577822"/>
          </a:xfrm>
          <a:prstGeom prst="rect">
            <a:avLst/>
          </a:prstGeom>
          <a:noFill/>
          <a:ln>
            <a:noFill/>
          </a:ln>
        </p:spPr>
        <p:txBody>
          <a:bodyPr spcFirstLastPara="1" wrap="square" lIns="398475" tIns="199225" rIns="398475" bIns="199225" anchor="t" anchorCtr="0">
            <a:noAutofit/>
          </a:bodyPr>
          <a:lstStyle>
            <a:lvl1pPr marR="0" lvl="0" algn="l" rtl="0">
              <a:lnSpc>
                <a:spcPct val="83000"/>
              </a:lnSpc>
              <a:spcBef>
                <a:spcPts val="0"/>
              </a:spcBef>
              <a:spcAft>
                <a:spcPts val="0"/>
              </a:spcAft>
              <a:buSzPts val="1400"/>
              <a:buNone/>
              <a:defRPr sz="17700" b="1"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
        <p:nvSpPr>
          <p:cNvPr id="42" name="Google Shape;42;p11"/>
          <p:cNvSpPr txBox="1">
            <a:spLocks noGrp="1"/>
          </p:cNvSpPr>
          <p:nvPr>
            <p:ph type="body" idx="1"/>
          </p:nvPr>
        </p:nvSpPr>
        <p:spPr>
          <a:xfrm>
            <a:off x="2557455" y="18311822"/>
            <a:ext cx="27539398" cy="9450138"/>
          </a:xfrm>
          <a:prstGeom prst="rect">
            <a:avLst/>
          </a:prstGeom>
          <a:noFill/>
          <a:ln>
            <a:noFill/>
          </a:ln>
        </p:spPr>
        <p:txBody>
          <a:bodyPr spcFirstLastPara="1" wrap="square" lIns="398475" tIns="199225" rIns="398475" bIns="199225" anchor="b" anchorCtr="0">
            <a:noAutofit/>
          </a:bodyPr>
          <a:lstStyle>
            <a:lvl1pPr marL="457200" marR="0" lvl="0" indent="-228600" algn="l" rtl="0">
              <a:spcBef>
                <a:spcPts val="2640"/>
              </a:spcBef>
              <a:spcAft>
                <a:spcPts val="0"/>
              </a:spcAft>
              <a:buClr>
                <a:schemeClr val="lt2"/>
              </a:buClr>
              <a:buSzPts val="8800"/>
              <a:buFont typeface="Arial"/>
              <a:buNone/>
              <a:defRPr sz="8800" b="0" i="0" u="none" strike="noStrike" cap="none">
                <a:solidFill>
                  <a:schemeClr val="lt2"/>
                </a:solidFill>
                <a:latin typeface="Arial"/>
                <a:ea typeface="Arial"/>
                <a:cs typeface="Arial"/>
                <a:sym typeface="Arial"/>
              </a:defRPr>
            </a:lvl1pPr>
            <a:lvl2pPr marL="914400" marR="0" lvl="1" indent="-228600" algn="l" rtl="0">
              <a:spcBef>
                <a:spcPts val="2430"/>
              </a:spcBef>
              <a:spcAft>
                <a:spcPts val="0"/>
              </a:spcAft>
              <a:buClr>
                <a:schemeClr val="lt2"/>
              </a:buClr>
              <a:buSzPts val="8100"/>
              <a:buFont typeface="Arial"/>
              <a:buNone/>
              <a:defRPr sz="8100" b="0" i="0" u="none" strike="noStrike" cap="none">
                <a:solidFill>
                  <a:schemeClr val="lt2"/>
                </a:solidFill>
                <a:latin typeface="Arial"/>
                <a:ea typeface="Arial"/>
                <a:cs typeface="Arial"/>
                <a:sym typeface="Arial"/>
              </a:defRPr>
            </a:lvl2pPr>
            <a:lvl3pPr marL="1371600" marR="0" lvl="2" indent="-228600" algn="l" rtl="0">
              <a:spcBef>
                <a:spcPts val="1360"/>
              </a:spcBef>
              <a:spcAft>
                <a:spcPts val="0"/>
              </a:spcAft>
              <a:buClr>
                <a:schemeClr val="lt2"/>
              </a:buClr>
              <a:buSzPts val="6800"/>
              <a:buFont typeface="Arial"/>
              <a:buNone/>
              <a:defRPr sz="6800" b="0" i="0" u="none" strike="noStrike" cap="none">
                <a:solidFill>
                  <a:schemeClr val="lt2"/>
                </a:solidFill>
                <a:latin typeface="Arial"/>
                <a:ea typeface="Arial"/>
                <a:cs typeface="Arial"/>
                <a:sym typeface="Arial"/>
              </a:defRPr>
            </a:lvl3pPr>
            <a:lvl4pPr marL="1828800" marR="0" lvl="3" indent="-228600" algn="l" rtl="0">
              <a:lnSpc>
                <a:spcPct val="120000"/>
              </a:lnSpc>
              <a:spcBef>
                <a:spcPts val="118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4pPr>
            <a:lvl5pPr marL="2286000" marR="0" lvl="4" indent="-228600" algn="l" rtl="0">
              <a:lnSpc>
                <a:spcPct val="140000"/>
              </a:lnSpc>
              <a:spcBef>
                <a:spcPts val="118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5pPr>
            <a:lvl6pPr marL="2743200" marR="0" lvl="5" indent="-228600" algn="l" rtl="0">
              <a:lnSpc>
                <a:spcPct val="140000"/>
              </a:lnSpc>
              <a:spcBef>
                <a:spcPts val="118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6pPr>
            <a:lvl7pPr marL="3200400" marR="0" lvl="6" indent="-228600" algn="l" rtl="0">
              <a:lnSpc>
                <a:spcPct val="140000"/>
              </a:lnSpc>
              <a:spcBef>
                <a:spcPts val="118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7pPr>
            <a:lvl8pPr marL="3657600" marR="0" lvl="7" indent="-228600" algn="l" rtl="0">
              <a:lnSpc>
                <a:spcPct val="140000"/>
              </a:lnSpc>
              <a:spcBef>
                <a:spcPts val="118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8pPr>
            <a:lvl9pPr marL="4114800" marR="0" lvl="8" indent="-228600" algn="l" rtl="0">
              <a:lnSpc>
                <a:spcPct val="140000"/>
              </a:lnSpc>
              <a:spcBef>
                <a:spcPts val="1180"/>
              </a:spcBef>
              <a:spcAft>
                <a:spcPts val="0"/>
              </a:spcAft>
              <a:buClr>
                <a:schemeClr val="lt2"/>
              </a:buClr>
              <a:buSzPts val="5900"/>
              <a:buFont typeface="Arial"/>
              <a:buNone/>
              <a:defRPr sz="5900" b="0"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3"/>
        <p:cNvGrpSpPr/>
        <p:nvPr/>
      </p:nvGrpSpPr>
      <p:grpSpPr>
        <a:xfrm>
          <a:off x="0" y="0"/>
          <a:ext cx="0" cy="0"/>
          <a:chOff x="0" y="0"/>
          <a:chExt cx="0" cy="0"/>
        </a:xfrm>
      </p:grpSpPr>
      <p:sp>
        <p:nvSpPr>
          <p:cNvPr id="44" name="Google Shape;44;p12"/>
          <p:cNvSpPr txBox="1">
            <a:spLocks noGrp="1"/>
          </p:cNvSpPr>
          <p:nvPr>
            <p:ph type="title"/>
          </p:nvPr>
        </p:nvSpPr>
        <p:spPr>
          <a:xfrm>
            <a:off x="1619968" y="1730796"/>
            <a:ext cx="29159357" cy="7200108"/>
          </a:xfrm>
          <a:prstGeom prst="rect">
            <a:avLst/>
          </a:prstGeom>
          <a:noFill/>
          <a:ln>
            <a:noFill/>
          </a:ln>
        </p:spPr>
        <p:txBody>
          <a:bodyPr spcFirstLastPara="1" wrap="square" lIns="398475" tIns="199225" rIns="398475" bIns="199225" anchor="t" anchorCtr="0">
            <a:noAutofit/>
          </a:bodyPr>
          <a:lstStyle>
            <a:lvl1pPr marR="0" lvl="0"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1pPr>
            <a:lvl2pPr marR="0" lvl="1"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2pPr>
            <a:lvl3pPr marR="0" lvl="2"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3pPr>
            <a:lvl4pPr marR="0" lvl="3"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4pPr>
            <a:lvl5pPr marR="0" lvl="4"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5pPr>
            <a:lvl6pPr marR="0" lvl="5"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6pPr>
            <a:lvl7pPr marR="0" lvl="6"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7pPr>
            <a:lvl8pPr marR="0" lvl="7"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8pPr>
            <a:lvl9pPr marR="0" lvl="8" algn="l" rtl="0">
              <a:lnSpc>
                <a:spcPct val="83000"/>
              </a:lnSpc>
              <a:spcBef>
                <a:spcPts val="0"/>
              </a:spcBef>
              <a:spcAft>
                <a:spcPts val="0"/>
              </a:spcAft>
              <a:buSzPts val="1400"/>
              <a:buNone/>
              <a:defRPr sz="19200" b="0" i="0" u="none" strike="noStrike" cap="none">
                <a:solidFill>
                  <a:schemeClr val="dk1"/>
                </a:solidFill>
                <a:latin typeface="Arial"/>
                <a:ea typeface="Arial"/>
                <a:cs typeface="Arial"/>
                <a:sym typeface="Arial"/>
              </a:defRPr>
            </a:lvl9pPr>
          </a:lstStyle>
          <a:p>
            <a:endParaRPr/>
          </a:p>
        </p:txBody>
      </p:sp>
      <p:sp>
        <p:nvSpPr>
          <p:cNvPr id="45" name="Google Shape;45;p12"/>
          <p:cNvSpPr txBox="1">
            <a:spLocks noGrp="1"/>
          </p:cNvSpPr>
          <p:nvPr>
            <p:ph type="body" idx="1"/>
          </p:nvPr>
        </p:nvSpPr>
        <p:spPr>
          <a:xfrm>
            <a:off x="1619968" y="10080153"/>
            <a:ext cx="29159357" cy="28509653"/>
          </a:xfrm>
          <a:prstGeom prst="rect">
            <a:avLst/>
          </a:prstGeom>
          <a:noFill/>
          <a:ln>
            <a:noFill/>
          </a:ln>
        </p:spPr>
        <p:txBody>
          <a:bodyPr spcFirstLastPara="1" wrap="square" lIns="398475" tIns="199225" rIns="398475" bIns="199225" anchor="t" anchorCtr="0">
            <a:noAutofit/>
          </a:bodyPr>
          <a:lstStyle>
            <a:lvl1pPr marL="457200" marR="0" lvl="0" indent="-1111250" algn="l" rtl="0">
              <a:spcBef>
                <a:spcPts val="4170"/>
              </a:spcBef>
              <a:spcAft>
                <a:spcPts val="0"/>
              </a:spcAft>
              <a:buClr>
                <a:schemeClr val="lt2"/>
              </a:buClr>
              <a:buSzPts val="13900"/>
              <a:buFont typeface="Arial"/>
              <a:buChar char="•"/>
              <a:defRPr sz="13900" b="0" i="0" u="none" strike="noStrike" cap="none">
                <a:solidFill>
                  <a:schemeClr val="lt2"/>
                </a:solidFill>
                <a:latin typeface="Arial"/>
                <a:ea typeface="Arial"/>
                <a:cs typeface="Arial"/>
                <a:sym typeface="Arial"/>
              </a:defRPr>
            </a:lvl1pPr>
            <a:lvl2pPr marL="914400" marR="0" lvl="1" indent="-971550" algn="l" rtl="0">
              <a:spcBef>
                <a:spcPts val="3510"/>
              </a:spcBef>
              <a:spcAft>
                <a:spcPts val="0"/>
              </a:spcAft>
              <a:buClr>
                <a:schemeClr val="lt2"/>
              </a:buClr>
              <a:buSzPts val="11700"/>
              <a:buFont typeface="Arial"/>
              <a:buChar char="•"/>
              <a:defRPr sz="11700" b="0" i="0" u="none" strike="noStrike" cap="none">
                <a:solidFill>
                  <a:schemeClr val="lt2"/>
                </a:solidFill>
                <a:latin typeface="Arial"/>
                <a:ea typeface="Arial"/>
                <a:cs typeface="Arial"/>
                <a:sym typeface="Arial"/>
              </a:defRPr>
            </a:lvl2pPr>
            <a:lvl3pPr marL="1371600" marR="0" lvl="2" indent="-228600" algn="l" rtl="0">
              <a:spcBef>
                <a:spcPts val="2100"/>
              </a:spcBef>
              <a:spcAft>
                <a:spcPts val="0"/>
              </a:spcAft>
              <a:buSzPts val="1400"/>
              <a:buNone/>
              <a:defRPr sz="10500" b="0" i="0" u="none" strike="noStrike" cap="none">
                <a:solidFill>
                  <a:schemeClr val="lt2"/>
                </a:solidFill>
                <a:latin typeface="Arial"/>
                <a:ea typeface="Arial"/>
                <a:cs typeface="Arial"/>
                <a:sym typeface="Arial"/>
              </a:defRPr>
            </a:lvl3pPr>
            <a:lvl4pPr marL="1828800" marR="0" lvl="3" indent="-228600" algn="l" rtl="0">
              <a:lnSpc>
                <a:spcPct val="120000"/>
              </a:lnSpc>
              <a:spcBef>
                <a:spcPts val="1180"/>
              </a:spcBef>
              <a:spcAft>
                <a:spcPts val="0"/>
              </a:spcAft>
              <a:buSzPts val="1400"/>
              <a:buNone/>
              <a:defRPr sz="5900" b="0" i="0" u="none" strike="noStrike" cap="none">
                <a:solidFill>
                  <a:schemeClr val="lt2"/>
                </a:solidFill>
                <a:latin typeface="Arial"/>
                <a:ea typeface="Arial"/>
                <a:cs typeface="Arial"/>
                <a:sym typeface="Arial"/>
              </a:defRPr>
            </a:lvl4pPr>
            <a:lvl5pPr marL="2286000" marR="0" lvl="4" indent="-482600"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5pPr>
            <a:lvl6pPr marL="2743200" marR="0" lvl="5" indent="-482600"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6pPr>
            <a:lvl7pPr marL="3200400" marR="0" lvl="6" indent="-482600"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7pPr>
            <a:lvl8pPr marL="3657600" marR="0" lvl="7" indent="-482600"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8pPr>
            <a:lvl9pPr marL="4114800" marR="0" lvl="8" indent="-482600" algn="l" rtl="0">
              <a:lnSpc>
                <a:spcPct val="140000"/>
              </a:lnSpc>
              <a:spcBef>
                <a:spcPts val="800"/>
              </a:spcBef>
              <a:spcAft>
                <a:spcPts val="0"/>
              </a:spcAft>
              <a:buClr>
                <a:schemeClr val="lt2"/>
              </a:buClr>
              <a:buSzPts val="4000"/>
              <a:buFont typeface="Arial"/>
              <a:buChar char="•"/>
              <a:defRPr sz="4000" b="0"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52"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jessica.davis@endocrinology.org" TargetMode="External"/><Relationship Id="rId13" Type="http://schemas.openxmlformats.org/officeDocument/2006/relationships/image" Target="../media/image7.emf"/><Relationship Id="rId3" Type="http://schemas.openxmlformats.org/officeDocument/2006/relationships/image" Target="../media/image1.png"/><Relationship Id="rId7" Type="http://schemas.openxmlformats.org/officeDocument/2006/relationships/hyperlink" Target="mailto:r.welch@sheffield.ac.uk" TargetMode="External"/><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endocrinology.org/clinical-practice/research-projects/cahase-2/" TargetMode="External"/><Relationship Id="rId11" Type="http://schemas.openxmlformats.org/officeDocument/2006/relationships/image" Target="../media/image5.png"/><Relationship Id="rId5" Type="http://schemas.openxmlformats.org/officeDocument/2006/relationships/image" Target="../media/image3.png"/><Relationship Id="rId15" Type="http://schemas.openxmlformats.org/officeDocument/2006/relationships/hyperlink" Target="https://sdmregistries.org/" TargetMode="External"/><Relationship Id="rId10" Type="http://schemas.openxmlformats.org/officeDocument/2006/relationships/image" Target="../media/image4.png"/><Relationship Id="rId4" Type="http://schemas.openxmlformats.org/officeDocument/2006/relationships/image" Target="../media/image2.png"/><Relationship Id="rId9" Type="http://schemas.openxmlformats.org/officeDocument/2006/relationships/hyperlink" Target="mailto:grace.okoro@endocrinology.org" TargetMode="External"/><Relationship Id="rId1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24" name="TextBox 23">
            <a:extLst>
              <a:ext uri="{FF2B5EF4-FFF2-40B4-BE49-F238E27FC236}">
                <a16:creationId xmlns:a16="http://schemas.microsoft.com/office/drawing/2014/main" id="{D9141C87-9DE7-9DEB-8B4A-E3D03EF3EFD6}"/>
              </a:ext>
            </a:extLst>
          </p:cNvPr>
          <p:cNvSpPr txBox="1"/>
          <p:nvPr/>
        </p:nvSpPr>
        <p:spPr>
          <a:xfrm>
            <a:off x="16437490" y="25270158"/>
            <a:ext cx="15300000" cy="8151051"/>
          </a:xfrm>
          <a:prstGeom prst="rect">
            <a:avLst/>
          </a:prstGeom>
          <a:noFill/>
          <a:ln>
            <a:solidFill>
              <a:schemeClr val="bg1">
                <a:lumMod val="65000"/>
              </a:schemeClr>
            </a:solidFill>
          </a:ln>
        </p:spPr>
        <p:txBody>
          <a:bodyPr wrap="square" rtlCol="0">
            <a:noAutofit/>
          </a:bodyPr>
          <a:lstStyle/>
          <a:p>
            <a:endParaRPr lang="en-US" dirty="0"/>
          </a:p>
        </p:txBody>
      </p:sp>
      <p:sp>
        <p:nvSpPr>
          <p:cNvPr id="15" name="TextBox 14">
            <a:extLst>
              <a:ext uri="{FF2B5EF4-FFF2-40B4-BE49-F238E27FC236}">
                <a16:creationId xmlns:a16="http://schemas.microsoft.com/office/drawing/2014/main" id="{3AF1ED65-8168-E53E-3941-568F856F1845}"/>
              </a:ext>
            </a:extLst>
          </p:cNvPr>
          <p:cNvSpPr txBox="1"/>
          <p:nvPr/>
        </p:nvSpPr>
        <p:spPr>
          <a:xfrm>
            <a:off x="450700" y="30266817"/>
            <a:ext cx="15300000" cy="8441768"/>
          </a:xfrm>
          <a:prstGeom prst="rect">
            <a:avLst/>
          </a:prstGeom>
          <a:noFill/>
          <a:ln>
            <a:solidFill>
              <a:schemeClr val="bg1">
                <a:lumMod val="65000"/>
              </a:schemeClr>
            </a:solidFill>
          </a:ln>
        </p:spPr>
        <p:txBody>
          <a:bodyPr wrap="square" rtlCol="0">
            <a:noAutofit/>
          </a:bodyPr>
          <a:lstStyle/>
          <a:p>
            <a:endParaRPr lang="en-US" dirty="0"/>
          </a:p>
        </p:txBody>
      </p:sp>
      <p:sp>
        <p:nvSpPr>
          <p:cNvPr id="8" name="TextBox 7">
            <a:extLst>
              <a:ext uri="{FF2B5EF4-FFF2-40B4-BE49-F238E27FC236}">
                <a16:creationId xmlns:a16="http://schemas.microsoft.com/office/drawing/2014/main" id="{11BA9552-6CA3-CD49-9739-B37E930EEAA7}"/>
              </a:ext>
            </a:extLst>
          </p:cNvPr>
          <p:cNvSpPr txBox="1"/>
          <p:nvPr/>
        </p:nvSpPr>
        <p:spPr>
          <a:xfrm>
            <a:off x="450700" y="20839800"/>
            <a:ext cx="15300000" cy="8176263"/>
          </a:xfrm>
          <a:prstGeom prst="rect">
            <a:avLst/>
          </a:prstGeom>
          <a:noFill/>
          <a:ln>
            <a:solidFill>
              <a:schemeClr val="bg1">
                <a:lumMod val="65000"/>
              </a:schemeClr>
            </a:solidFill>
          </a:ln>
        </p:spPr>
        <p:txBody>
          <a:bodyPr wrap="square" rtlCol="0">
            <a:noAutofit/>
          </a:bodyPr>
          <a:lstStyle/>
          <a:p>
            <a:endParaRPr lang="en-US" dirty="0"/>
          </a:p>
        </p:txBody>
      </p:sp>
      <p:sp>
        <p:nvSpPr>
          <p:cNvPr id="51" name="Google Shape;51;p13"/>
          <p:cNvSpPr txBox="1"/>
          <p:nvPr/>
        </p:nvSpPr>
        <p:spPr>
          <a:xfrm>
            <a:off x="292608" y="265114"/>
            <a:ext cx="31747967" cy="5249328"/>
          </a:xfrm>
          <a:prstGeom prst="rect">
            <a:avLst/>
          </a:prstGeom>
          <a:solidFill>
            <a:srgbClr val="002060"/>
          </a:solidFill>
          <a:ln>
            <a:noFill/>
          </a:ln>
        </p:spPr>
        <p:txBody>
          <a:bodyPr spcFirstLastPara="1" wrap="square" lIns="91425" tIns="45700" rIns="91425" bIns="45700" anchor="t" anchorCtr="0">
            <a:noAutofit/>
          </a:bodyPr>
          <a:lstStyle/>
          <a:p>
            <a:endParaRPr sz="10500" dirty="0">
              <a:solidFill>
                <a:schemeClr val="dk1"/>
              </a:solidFill>
            </a:endParaRPr>
          </a:p>
        </p:txBody>
      </p:sp>
      <p:sp>
        <p:nvSpPr>
          <p:cNvPr id="52" name="Google Shape;52;p13"/>
          <p:cNvSpPr txBox="1">
            <a:spLocks noGrp="1"/>
          </p:cNvSpPr>
          <p:nvPr>
            <p:ph type="ctrTitle"/>
          </p:nvPr>
        </p:nvSpPr>
        <p:spPr>
          <a:xfrm>
            <a:off x="2445488" y="1036451"/>
            <a:ext cx="28444667" cy="3957637"/>
          </a:xfrm>
          <a:prstGeom prst="rect">
            <a:avLst/>
          </a:prstGeom>
          <a:noFill/>
          <a:ln>
            <a:noFill/>
          </a:ln>
        </p:spPr>
        <p:txBody>
          <a:bodyPr spcFirstLastPara="1" wrap="square" lIns="0" tIns="199225" rIns="0" bIns="199225" anchor="ctr" anchorCtr="0">
            <a:noAutofit/>
          </a:bodyPr>
          <a:lstStyle/>
          <a:p>
            <a:pPr marL="414337" algn="ctr">
              <a:buClr>
                <a:schemeClr val="lt1"/>
              </a:buClr>
              <a:buSzPts val="7400"/>
            </a:pPr>
            <a:r>
              <a:rPr lang="en-GB" sz="8800" b="1"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Implementing the study into health status in adults with CAH in the UK and Ireland – CaHASE2</a:t>
            </a:r>
            <a:br>
              <a:rPr lang="en-GB" sz="7200" dirty="0">
                <a:effectLst/>
                <a:latin typeface="Calibri" panose="020F0502020204030204" pitchFamily="34" charset="0"/>
                <a:ea typeface="Times New Roman" panose="02020603050405020304" pitchFamily="18" charset="0"/>
                <a:cs typeface="Calibri" panose="020F0502020204030204" pitchFamily="34" charset="0"/>
              </a:rPr>
            </a:br>
            <a:br>
              <a:rPr lang="en-GB" sz="7200" b="1" dirty="0">
                <a:solidFill>
                  <a:schemeClr val="tx1"/>
                </a:solidFill>
                <a:latin typeface="Calibri" panose="020F0502020204030204" pitchFamily="34" charset="0"/>
                <a:cs typeface="Calibri" panose="020F0502020204030204" pitchFamily="34" charset="0"/>
              </a:rPr>
            </a:br>
            <a:endParaRPr sz="7200" b="1" dirty="0">
              <a:solidFill>
                <a:schemeClr val="tx1"/>
              </a:solidFill>
              <a:latin typeface="Calibri" panose="020F0502020204030204" pitchFamily="34" charset="0"/>
              <a:cs typeface="Calibri" panose="020F0502020204030204" pitchFamily="34" charset="0"/>
            </a:endParaRPr>
          </a:p>
        </p:txBody>
      </p:sp>
      <p:sp>
        <p:nvSpPr>
          <p:cNvPr id="53" name="Google Shape;53;p13"/>
          <p:cNvSpPr txBox="1"/>
          <p:nvPr/>
        </p:nvSpPr>
        <p:spPr>
          <a:xfrm>
            <a:off x="1224879" y="3403772"/>
            <a:ext cx="30093321" cy="1887537"/>
          </a:xfrm>
          <a:prstGeom prst="rect">
            <a:avLst/>
          </a:prstGeom>
          <a:noFill/>
          <a:ln>
            <a:noFill/>
          </a:ln>
        </p:spPr>
        <p:txBody>
          <a:bodyPr spcFirstLastPara="1" wrap="square" lIns="180000" tIns="199225" rIns="180000" bIns="199225" anchor="t" anchorCtr="0">
            <a:noAutofit/>
          </a:bodyPr>
          <a:lstStyle/>
          <a:p>
            <a:pPr algn="ctr"/>
            <a:r>
              <a:rPr lang="en-GB" sz="6600" b="1"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CAHASE2 investigators of the Society for Endocrinology</a:t>
            </a:r>
            <a:endParaRPr lang="en-GB" sz="6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gn="ctr"/>
            <a:r>
              <a:rPr lang="en-GB" sz="3200" dirty="0">
                <a:solidFill>
                  <a:schemeClr val="tx1"/>
                </a:solidFill>
                <a:latin typeface="Calibri" panose="020F0502020204030204" pitchFamily="34" charset="0"/>
                <a:cs typeface="Calibri" panose="020F0502020204030204" pitchFamily="34" charset="0"/>
              </a:rPr>
              <a:t> </a:t>
            </a:r>
          </a:p>
        </p:txBody>
      </p:sp>
      <p:sp>
        <p:nvSpPr>
          <p:cNvPr id="39" name="Google Shape;54;p13">
            <a:extLst>
              <a:ext uri="{FF2B5EF4-FFF2-40B4-BE49-F238E27FC236}">
                <a16:creationId xmlns:a16="http://schemas.microsoft.com/office/drawing/2014/main" id="{1FE3DB1A-3927-8A4A-AB82-10D924982A5E}"/>
              </a:ext>
            </a:extLst>
          </p:cNvPr>
          <p:cNvSpPr txBox="1"/>
          <p:nvPr/>
        </p:nvSpPr>
        <p:spPr>
          <a:xfrm>
            <a:off x="485337" y="5602328"/>
            <a:ext cx="15300000" cy="720000"/>
          </a:xfrm>
          <a:prstGeom prst="rect">
            <a:avLst/>
          </a:prstGeom>
          <a:solidFill>
            <a:srgbClr val="002060"/>
          </a:solidFill>
          <a:ln>
            <a:noFill/>
          </a:ln>
        </p:spPr>
        <p:txBody>
          <a:bodyPr spcFirstLastPara="1" wrap="square" lIns="91425" tIns="108000" rIns="91425" bIns="108000" anchor="ctr" anchorCtr="0">
            <a:noAutofit/>
          </a:bodyPr>
          <a:lstStyle/>
          <a:p>
            <a:pPr>
              <a:buClr>
                <a:schemeClr val="lt1"/>
              </a:buClr>
              <a:buSzPts val="6000"/>
            </a:pPr>
            <a:r>
              <a:rPr lang="en-US" sz="4800" b="1" dirty="0">
                <a:solidFill>
                  <a:schemeClr val="lt1"/>
                </a:solidFill>
              </a:rPr>
              <a:t>   Introduction and Objectives</a:t>
            </a:r>
            <a:endParaRPr sz="4800" b="1" dirty="0"/>
          </a:p>
        </p:txBody>
      </p:sp>
      <p:sp>
        <p:nvSpPr>
          <p:cNvPr id="41" name="Google Shape;58;p13">
            <a:extLst>
              <a:ext uri="{FF2B5EF4-FFF2-40B4-BE49-F238E27FC236}">
                <a16:creationId xmlns:a16="http://schemas.microsoft.com/office/drawing/2014/main" id="{0A3F7A1F-C2B8-304B-B5D0-2FC8E7FBF607}"/>
              </a:ext>
            </a:extLst>
          </p:cNvPr>
          <p:cNvSpPr txBox="1"/>
          <p:nvPr/>
        </p:nvSpPr>
        <p:spPr>
          <a:xfrm>
            <a:off x="485337" y="6317134"/>
            <a:ext cx="15300000" cy="4013097"/>
          </a:xfrm>
          <a:prstGeom prst="rect">
            <a:avLst/>
          </a:prstGeom>
          <a:noFill/>
          <a:ln>
            <a:noFill/>
          </a:ln>
        </p:spPr>
        <p:txBody>
          <a:bodyPr spcFirstLastPara="1" wrap="square" lIns="91425" tIns="45700" rIns="91425" bIns="45700" anchor="t" anchorCtr="0">
            <a:noAutofit/>
          </a:bodyPr>
          <a:lstStyle/>
          <a:p>
            <a:pPr algn="just"/>
            <a:r>
              <a:rPr lang="en-GB" sz="3200" dirty="0">
                <a:effectLst/>
                <a:latin typeface="Calibri" panose="020F0502020204030204" pitchFamily="34" charset="0"/>
                <a:ea typeface="Aptos" panose="020B0004020202020204" pitchFamily="34" charset="0"/>
              </a:rPr>
              <a:t>Congenital adrenal hyperplasia (CAH) is one of the commonest forms of primary adrenal insufficiency with an incidence of about 1 in 15,000. More than 10 years ago, several studies highlighted the suboptimal health status and care provision in adults with CAH that were associated with significant co-morbidities in relatively young adults. In 2023, we implemented CaHASE2 to develop a strategy for prospective collection of longitudinal data. Our recent CAH service evaluation suggested significant differences in the approach to CAH patients. The current key aim of the study is the identification of specific unmet needs, through standardised clinical data collection across all participating centres.</a:t>
            </a:r>
            <a:r>
              <a:rPr lang="en-GB" sz="3200" dirty="0">
                <a:effectLst/>
              </a:rPr>
              <a:t> </a:t>
            </a:r>
          </a:p>
          <a:p>
            <a:endParaRPr lang="en-GB" sz="3200" dirty="0"/>
          </a:p>
          <a:p>
            <a:endParaRPr lang="en-GB" sz="3200" dirty="0">
              <a:effectLst/>
            </a:endParaRPr>
          </a:p>
        </p:txBody>
      </p:sp>
      <p:sp>
        <p:nvSpPr>
          <p:cNvPr id="36" name="Google Shape;56;p13">
            <a:extLst>
              <a:ext uri="{FF2B5EF4-FFF2-40B4-BE49-F238E27FC236}">
                <a16:creationId xmlns:a16="http://schemas.microsoft.com/office/drawing/2014/main" id="{3A9B66D2-0F92-F544-8822-9B4E75FE714F}"/>
              </a:ext>
            </a:extLst>
          </p:cNvPr>
          <p:cNvSpPr txBox="1"/>
          <p:nvPr/>
        </p:nvSpPr>
        <p:spPr>
          <a:xfrm>
            <a:off x="450700" y="19878145"/>
            <a:ext cx="15334638" cy="766569"/>
          </a:xfrm>
          <a:prstGeom prst="rect">
            <a:avLst/>
          </a:prstGeom>
          <a:solidFill>
            <a:srgbClr val="002060"/>
          </a:solidFill>
          <a:ln>
            <a:noFill/>
          </a:ln>
        </p:spPr>
        <p:txBody>
          <a:bodyPr spcFirstLastPara="1" wrap="square" lIns="91425" tIns="108000" rIns="91425" bIns="108000" anchor="ctr" anchorCtr="0">
            <a:noAutofit/>
          </a:bodyPr>
          <a:lstStyle/>
          <a:p>
            <a:pPr>
              <a:buClr>
                <a:schemeClr val="lt1"/>
              </a:buClr>
              <a:buSzPts val="6000"/>
            </a:pPr>
            <a:r>
              <a:rPr lang="en-US" sz="4800" b="1" dirty="0">
                <a:solidFill>
                  <a:schemeClr val="lt1"/>
                </a:solidFill>
              </a:rPr>
              <a:t>   Results</a:t>
            </a:r>
            <a:endParaRPr sz="4800" b="1" dirty="0"/>
          </a:p>
        </p:txBody>
      </p:sp>
      <p:sp>
        <p:nvSpPr>
          <p:cNvPr id="55" name="Google Shape;57;p13">
            <a:extLst>
              <a:ext uri="{FF2B5EF4-FFF2-40B4-BE49-F238E27FC236}">
                <a16:creationId xmlns:a16="http://schemas.microsoft.com/office/drawing/2014/main" id="{8B05E4BE-375A-194D-BAF5-32C302641D0C}"/>
              </a:ext>
            </a:extLst>
          </p:cNvPr>
          <p:cNvSpPr txBox="1"/>
          <p:nvPr/>
        </p:nvSpPr>
        <p:spPr>
          <a:xfrm>
            <a:off x="16505179" y="34959227"/>
            <a:ext cx="15300000" cy="720000"/>
          </a:xfrm>
          <a:prstGeom prst="rect">
            <a:avLst/>
          </a:prstGeom>
          <a:solidFill>
            <a:srgbClr val="002060"/>
          </a:solidFill>
          <a:ln>
            <a:noFill/>
          </a:ln>
        </p:spPr>
        <p:txBody>
          <a:bodyPr spcFirstLastPara="1" wrap="square" lIns="91425" tIns="108000" rIns="91425" bIns="108000" anchor="ctr" anchorCtr="0">
            <a:noAutofit/>
          </a:bodyPr>
          <a:lstStyle/>
          <a:p>
            <a:pPr>
              <a:buClr>
                <a:schemeClr val="lt1"/>
              </a:buClr>
              <a:buSzPts val="6000"/>
            </a:pPr>
            <a:r>
              <a:rPr lang="en-US" sz="4800" b="1" dirty="0">
                <a:solidFill>
                  <a:schemeClr val="lt1"/>
                </a:solidFill>
              </a:rPr>
              <a:t>   Summary and Future Work</a:t>
            </a:r>
            <a:endParaRPr sz="4800" b="1" dirty="0"/>
          </a:p>
        </p:txBody>
      </p:sp>
      <p:sp>
        <p:nvSpPr>
          <p:cNvPr id="21" name="TextBox 20">
            <a:extLst>
              <a:ext uri="{FF2B5EF4-FFF2-40B4-BE49-F238E27FC236}">
                <a16:creationId xmlns:a16="http://schemas.microsoft.com/office/drawing/2014/main" id="{15E1E131-E71A-F04D-ABB2-D5698DD5E648}"/>
              </a:ext>
            </a:extLst>
          </p:cNvPr>
          <p:cNvSpPr txBox="1"/>
          <p:nvPr/>
        </p:nvSpPr>
        <p:spPr>
          <a:xfrm>
            <a:off x="16489856" y="36017568"/>
            <a:ext cx="15300000" cy="4058970"/>
          </a:xfrm>
          <a:prstGeom prst="rect">
            <a:avLst/>
          </a:prstGeom>
          <a:noFill/>
        </p:spPr>
        <p:txBody>
          <a:bodyPr wrap="square" rtlCol="0">
            <a:noAutofit/>
          </a:bodyPr>
          <a:lstStyle/>
          <a:p>
            <a:pPr algn="just"/>
            <a:r>
              <a:rPr lang="en-GB" sz="3200" dirty="0">
                <a:effectLst/>
                <a:latin typeface="Calibri" panose="020F0502020204030204" pitchFamily="34" charset="0"/>
                <a:ea typeface="Aptos" panose="020B0004020202020204" pitchFamily="34" charset="0"/>
              </a:rPr>
              <a:t>This project will provide important information about the health status of CAH patients and how this might be related to differences in health care provision. Ultimately, such national data should lead to a higher degree of equality of service provision in all parts of the UK and Ireland.</a:t>
            </a:r>
          </a:p>
          <a:p>
            <a:pPr algn="just"/>
            <a:r>
              <a:rPr lang="en-GB" sz="3200" dirty="0">
                <a:solidFill>
                  <a:srgbClr val="000000"/>
                </a:solidFill>
                <a:effectLst/>
                <a:latin typeface="Aptos" panose="020B0004020202020204" pitchFamily="34" charset="0"/>
                <a:ea typeface="Aptos" panose="020B0004020202020204" pitchFamily="34" charset="0"/>
                <a:cs typeface="Aptos" panose="020B0004020202020204" pitchFamily="34" charset="0"/>
              </a:rPr>
              <a:t>The d</a:t>
            </a:r>
            <a:r>
              <a:rPr lang="en-GB" sz="3200" dirty="0">
                <a:effectLst/>
                <a:latin typeface="Calibri" panose="020F0502020204030204" pitchFamily="34" charset="0"/>
                <a:ea typeface="Aptos" panose="020B0004020202020204" pitchFamily="34" charset="0"/>
              </a:rPr>
              <a:t>ata will be analysed after the first completed 12 months cycle, and annually thereafter to assess the current level of care provision and inform the development of national CAH standards. In addition, we will establish a report that will provide centres with information about their local care provision in relation to other centres. </a:t>
            </a:r>
            <a:endParaRPr lang="en-US" sz="2800" dirty="0"/>
          </a:p>
          <a:p>
            <a:pPr algn="just"/>
            <a:endParaRPr lang="en-GB" sz="3200" dirty="0">
              <a:effectLst/>
              <a:latin typeface="Calibri" panose="020F0502020204030204" pitchFamily="34" charset="0"/>
              <a:ea typeface="MS Mincho" panose="02020609040205080304" pitchFamily="49" charset="-128"/>
              <a:cs typeface="Calibri" panose="020F0502020204030204" pitchFamily="34" charset="0"/>
            </a:endParaRPr>
          </a:p>
        </p:txBody>
      </p:sp>
      <p:sp>
        <p:nvSpPr>
          <p:cNvPr id="2" name="Google Shape;55;p13">
            <a:extLst>
              <a:ext uri="{FF2B5EF4-FFF2-40B4-BE49-F238E27FC236}">
                <a16:creationId xmlns:a16="http://schemas.microsoft.com/office/drawing/2014/main" id="{16165442-3D48-AF32-5951-D3A9001FB1FD}"/>
              </a:ext>
            </a:extLst>
          </p:cNvPr>
          <p:cNvSpPr txBox="1"/>
          <p:nvPr/>
        </p:nvSpPr>
        <p:spPr>
          <a:xfrm>
            <a:off x="450700" y="40495017"/>
            <a:ext cx="31464443" cy="2646828"/>
          </a:xfrm>
          <a:prstGeom prst="rect">
            <a:avLst/>
          </a:prstGeom>
          <a:solidFill>
            <a:srgbClr val="002060"/>
          </a:solidFill>
          <a:ln>
            <a:noFill/>
          </a:ln>
        </p:spPr>
        <p:txBody>
          <a:bodyPr spcFirstLastPara="1" wrap="square" lIns="91425" tIns="108000" rIns="216000" bIns="108000" anchor="ctr" anchorCtr="0">
            <a:noAutofit/>
          </a:bodyPr>
          <a:lstStyle/>
          <a:p>
            <a:pPr algn="just">
              <a:buClr>
                <a:schemeClr val="lt1"/>
              </a:buClr>
              <a:buSzPts val="6000"/>
            </a:pPr>
            <a:r>
              <a:rPr lang="en-US" sz="3200" dirty="0">
                <a:solidFill>
                  <a:schemeClr val="tx1"/>
                </a:solidFill>
                <a:latin typeface="Calibri" panose="020F0502020204030204" pitchFamily="34" charset="0"/>
                <a:cs typeface="Calibri" panose="020F0502020204030204" pitchFamily="34" charset="0"/>
              </a:rPr>
              <a:t>  </a:t>
            </a:r>
          </a:p>
          <a:p>
            <a:pPr algn="just">
              <a:buClr>
                <a:schemeClr val="lt1"/>
              </a:buClr>
              <a:buSzPts val="6000"/>
            </a:pPr>
            <a:r>
              <a:rPr lang="en-US" sz="3200" dirty="0">
                <a:solidFill>
                  <a:schemeClr val="tx1"/>
                </a:solidFill>
                <a:latin typeface="Calibri" panose="020F0502020204030204" pitchFamily="34" charset="0"/>
                <a:cs typeface="Calibri" panose="020F0502020204030204" pitchFamily="34" charset="0"/>
              </a:rPr>
              <a:t>   </a:t>
            </a:r>
          </a:p>
        </p:txBody>
      </p:sp>
      <p:pic>
        <p:nvPicPr>
          <p:cNvPr id="3" name="Picture 2">
            <a:extLst>
              <a:ext uri="{FF2B5EF4-FFF2-40B4-BE49-F238E27FC236}">
                <a16:creationId xmlns:a16="http://schemas.microsoft.com/office/drawing/2014/main" id="{32291993-83BB-CFE7-B5A5-E643679A519A}"/>
              </a:ext>
            </a:extLst>
          </p:cNvPr>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27005122" y="3615966"/>
            <a:ext cx="4767869" cy="1624876"/>
          </a:xfrm>
          <a:prstGeom prst="rect">
            <a:avLst/>
          </a:prstGeom>
        </p:spPr>
      </p:pic>
      <p:sp>
        <p:nvSpPr>
          <p:cNvPr id="4" name="TextBox 3">
            <a:extLst>
              <a:ext uri="{FF2B5EF4-FFF2-40B4-BE49-F238E27FC236}">
                <a16:creationId xmlns:a16="http://schemas.microsoft.com/office/drawing/2014/main" id="{8D53CBB8-22C3-34B8-CE3F-907D2BCA66DB}"/>
              </a:ext>
            </a:extLst>
          </p:cNvPr>
          <p:cNvSpPr txBox="1"/>
          <p:nvPr/>
        </p:nvSpPr>
        <p:spPr>
          <a:xfrm>
            <a:off x="450700" y="40706264"/>
            <a:ext cx="31173436" cy="615553"/>
          </a:xfrm>
          <a:prstGeom prst="rect">
            <a:avLst/>
          </a:prstGeom>
          <a:noFill/>
        </p:spPr>
        <p:txBody>
          <a:bodyPr wrap="square" rtlCol="0">
            <a:spAutoFit/>
          </a:bodyPr>
          <a:lstStyle/>
          <a:p>
            <a:pPr algn="just">
              <a:buClr>
                <a:schemeClr val="lt1"/>
              </a:buClr>
              <a:buSzPts val="6000"/>
            </a:pPr>
            <a:r>
              <a:rPr lang="en-US" sz="3400" b="1" dirty="0">
                <a:solidFill>
                  <a:schemeClr val="tx1"/>
                </a:solidFill>
                <a:latin typeface="Calibri" panose="020F0502020204030204" pitchFamily="34" charset="0"/>
                <a:cs typeface="Calibri" panose="020F0502020204030204" pitchFamily="34" charset="0"/>
              </a:rPr>
              <a:t>Acknowledgements: </a:t>
            </a:r>
            <a:r>
              <a:rPr lang="en-US" sz="3400" dirty="0">
                <a:solidFill>
                  <a:schemeClr val="tx1"/>
                </a:solidFill>
                <a:latin typeface="Calibri" panose="020F0502020204030204" pitchFamily="34" charset="0"/>
                <a:cs typeface="Calibri" panose="020F0502020204030204" pitchFamily="34" charset="0"/>
              </a:rPr>
              <a:t>We thank the patients for their participation in this study, all participating </a:t>
            </a:r>
            <a:r>
              <a:rPr lang="en-US" sz="3400" dirty="0" err="1">
                <a:solidFill>
                  <a:schemeClr val="tx1"/>
                </a:solidFill>
                <a:latin typeface="Calibri" panose="020F0502020204030204" pitchFamily="34" charset="0"/>
                <a:cs typeface="Calibri" panose="020F0502020204030204" pitchFamily="34" charset="0"/>
              </a:rPr>
              <a:t>centres</a:t>
            </a:r>
            <a:r>
              <a:rPr lang="en-US" sz="3400" dirty="0">
                <a:solidFill>
                  <a:schemeClr val="tx1"/>
                </a:solidFill>
                <a:latin typeface="Calibri" panose="020F0502020204030204" pitchFamily="34" charset="0"/>
                <a:cs typeface="Calibri" panose="020F0502020204030204" pitchFamily="34" charset="0"/>
              </a:rPr>
              <a:t> and the I-CAH registry for providing the data.</a:t>
            </a:r>
          </a:p>
        </p:txBody>
      </p:sp>
      <p:sp>
        <p:nvSpPr>
          <p:cNvPr id="6" name="Google Shape;62;p13">
            <a:extLst>
              <a:ext uri="{FF2B5EF4-FFF2-40B4-BE49-F238E27FC236}">
                <a16:creationId xmlns:a16="http://schemas.microsoft.com/office/drawing/2014/main" id="{90053D57-7A70-6501-813C-9808DD40CF21}"/>
              </a:ext>
            </a:extLst>
          </p:cNvPr>
          <p:cNvSpPr txBox="1"/>
          <p:nvPr/>
        </p:nvSpPr>
        <p:spPr>
          <a:xfrm>
            <a:off x="450700" y="20880510"/>
            <a:ext cx="15300000" cy="668567"/>
          </a:xfrm>
          <a:prstGeom prst="rect">
            <a:avLst/>
          </a:prstGeom>
          <a:noFill/>
          <a:ln>
            <a:noFill/>
          </a:ln>
        </p:spPr>
        <p:txBody>
          <a:bodyPr spcFirstLastPara="1" wrap="square" lIns="91425" tIns="45700" rIns="91425" bIns="45700" anchor="t" anchorCtr="0">
            <a:noAutofit/>
          </a:bodyPr>
          <a:lstStyle/>
          <a:p>
            <a:pPr algn="ctr">
              <a:buSzPts val="4000"/>
            </a:pPr>
            <a:r>
              <a:rPr lang="en-US" sz="3600" b="1" dirty="0">
                <a:solidFill>
                  <a:srgbClr val="002060"/>
                </a:solidFill>
              </a:rPr>
              <a:t>Figure 1. Patient recruitment</a:t>
            </a:r>
          </a:p>
        </p:txBody>
      </p:sp>
      <p:sp>
        <p:nvSpPr>
          <p:cNvPr id="12" name="TextBox 11">
            <a:extLst>
              <a:ext uri="{FF2B5EF4-FFF2-40B4-BE49-F238E27FC236}">
                <a16:creationId xmlns:a16="http://schemas.microsoft.com/office/drawing/2014/main" id="{BADF51DA-7E2D-DF8B-16DA-94867DE03A1F}"/>
              </a:ext>
            </a:extLst>
          </p:cNvPr>
          <p:cNvSpPr txBox="1"/>
          <p:nvPr/>
        </p:nvSpPr>
        <p:spPr>
          <a:xfrm>
            <a:off x="8328715" y="21977938"/>
            <a:ext cx="2391940" cy="646331"/>
          </a:xfrm>
          <a:prstGeom prst="rect">
            <a:avLst/>
          </a:prstGeom>
          <a:noFill/>
        </p:spPr>
        <p:txBody>
          <a:bodyPr wrap="square" rtlCol="0">
            <a:spAutoFit/>
          </a:bodyPr>
          <a:lstStyle/>
          <a:p>
            <a:pPr algn="ctr"/>
            <a:r>
              <a:rPr lang="en-US" sz="3600" b="1" dirty="0">
                <a:latin typeface="Calibri" panose="020F0502020204030204" pitchFamily="34" charset="0"/>
                <a:cs typeface="Calibri" panose="020F0502020204030204" pitchFamily="34" charset="0"/>
              </a:rPr>
              <a:t>18 </a:t>
            </a:r>
            <a:r>
              <a:rPr lang="en-US" sz="3600" b="1" dirty="0" err="1">
                <a:latin typeface="Calibri" panose="020F0502020204030204" pitchFamily="34" charset="0"/>
                <a:cs typeface="Calibri" panose="020F0502020204030204" pitchFamily="34" charset="0"/>
              </a:rPr>
              <a:t>centres</a:t>
            </a:r>
            <a:endParaRPr lang="en-US" sz="3600" b="1" dirty="0">
              <a:latin typeface="Calibri" panose="020F0502020204030204" pitchFamily="34" charset="0"/>
              <a:cs typeface="Calibri" panose="020F0502020204030204" pitchFamily="34" charset="0"/>
            </a:endParaRPr>
          </a:p>
        </p:txBody>
      </p:sp>
      <p:pic>
        <p:nvPicPr>
          <p:cNvPr id="1026" name="Picture 2" descr="Society for Endocrinology logo">
            <a:extLst>
              <a:ext uri="{FF2B5EF4-FFF2-40B4-BE49-F238E27FC236}">
                <a16:creationId xmlns:a16="http://schemas.microsoft.com/office/drawing/2014/main" id="{6D025A3D-AA95-80BE-83F2-8CC57444C5BB}"/>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508696" y="3791307"/>
            <a:ext cx="5723790" cy="141634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79C52FA7-9B29-D8E4-9A61-F53EA6CEE751}"/>
              </a:ext>
            </a:extLst>
          </p:cNvPr>
          <p:cNvSpPr txBox="1"/>
          <p:nvPr/>
        </p:nvSpPr>
        <p:spPr>
          <a:xfrm>
            <a:off x="483662" y="14039205"/>
            <a:ext cx="15334639" cy="5509200"/>
          </a:xfrm>
          <a:prstGeom prst="rect">
            <a:avLst/>
          </a:prstGeom>
          <a:noFill/>
        </p:spPr>
        <p:txBody>
          <a:bodyPr wrap="square">
            <a:spAutoFit/>
          </a:bodyPr>
          <a:lstStyle/>
          <a:p>
            <a:pPr algn="just"/>
            <a:r>
              <a:rPr lang="en-GB" sz="3200" dirty="0">
                <a:effectLst/>
                <a:latin typeface="Calibri" panose="020F0502020204030204" pitchFamily="34" charset="0"/>
                <a:ea typeface="Aptos" panose="020B0004020202020204" pitchFamily="34" charset="0"/>
              </a:rPr>
              <a:t>In September 2023, PIs agreed a minimal dataset for the collection of real-world data for participating centres</a:t>
            </a:r>
            <a:r>
              <a:rPr lang="en-GB" sz="3200" dirty="0">
                <a:latin typeface="Calibri" panose="020F0502020204030204" pitchFamily="34" charset="0"/>
                <a:ea typeface="Aptos" panose="020B0004020202020204" pitchFamily="34" charset="0"/>
              </a:rPr>
              <a:t> that included; </a:t>
            </a:r>
            <a:endParaRPr lang="en-GB" sz="3200" dirty="0">
              <a:effectLst/>
              <a:latin typeface="Calibri" panose="020F0502020204030204" pitchFamily="34" charset="0"/>
              <a:ea typeface="Aptos" panose="020B0004020202020204" pitchFamily="34" charset="0"/>
            </a:endParaRP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Age and Sex</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Co-morbidities (including medications)</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Height, weight, BMI</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Fertility / pregnancy / menstrual irregularity</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Blood pressure</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Glucocorticoid +/- mineralocorticoid replacement therapy (dose, timing compliance)</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Biochemical &amp; hormonal biomarkers (e.g. U&amp;Es, 17OHP, androstenedione, testosterone,</a:t>
            </a:r>
            <a:br>
              <a:rPr lang="en-GB" sz="3200" b="0" i="0" dirty="0">
                <a:solidFill>
                  <a:srgbClr val="333333"/>
                </a:solidFill>
                <a:effectLst/>
                <a:latin typeface="Calibri" panose="020F0502020204030204" pitchFamily="34" charset="0"/>
                <a:cs typeface="Calibri" panose="020F0502020204030204" pitchFamily="34" charset="0"/>
              </a:rPr>
            </a:br>
            <a:r>
              <a:rPr lang="en-GB" sz="3200" b="0" i="0" dirty="0">
                <a:solidFill>
                  <a:srgbClr val="333333"/>
                </a:solidFill>
                <a:effectLst/>
                <a:latin typeface="Calibri" panose="020F0502020204030204" pitchFamily="34" charset="0"/>
                <a:cs typeface="Calibri" panose="020F0502020204030204" pitchFamily="34" charset="0"/>
              </a:rPr>
              <a:t>      renin, lipid profiles, HbA1c and blood glucose)</a:t>
            </a:r>
          </a:p>
          <a:p>
            <a:pPr indent="533400" algn="just">
              <a:buFont typeface="Arial" panose="020B0604020202020204" pitchFamily="34" charset="0"/>
              <a:buChar char="•"/>
            </a:pPr>
            <a:r>
              <a:rPr lang="en-GB" sz="3200" b="0" i="0" dirty="0">
                <a:solidFill>
                  <a:srgbClr val="333333"/>
                </a:solidFill>
                <a:effectLst/>
                <a:latin typeface="Calibri" panose="020F0502020204030204" pitchFamily="34" charset="0"/>
                <a:cs typeface="Calibri" panose="020F0502020204030204" pitchFamily="34" charset="0"/>
              </a:rPr>
              <a:t>Genotype (if available)</a:t>
            </a:r>
          </a:p>
        </p:txBody>
      </p:sp>
      <p:sp>
        <p:nvSpPr>
          <p:cNvPr id="38" name="TextBox 37">
            <a:extLst>
              <a:ext uri="{FF2B5EF4-FFF2-40B4-BE49-F238E27FC236}">
                <a16:creationId xmlns:a16="http://schemas.microsoft.com/office/drawing/2014/main" id="{B6972236-9F38-CD5E-DD49-DD66B78DAB19}"/>
              </a:ext>
            </a:extLst>
          </p:cNvPr>
          <p:cNvSpPr txBox="1"/>
          <p:nvPr/>
        </p:nvSpPr>
        <p:spPr>
          <a:xfrm>
            <a:off x="450700" y="29078376"/>
            <a:ext cx="15299999" cy="1077218"/>
          </a:xfrm>
          <a:prstGeom prst="rect">
            <a:avLst/>
          </a:prstGeom>
          <a:noFill/>
        </p:spPr>
        <p:txBody>
          <a:bodyPr wrap="square">
            <a:spAutoFit/>
          </a:bodyPr>
          <a:lstStyle/>
          <a:p>
            <a:pPr algn="just"/>
            <a:r>
              <a:rPr lang="en-GB" sz="3200" dirty="0">
                <a:effectLst/>
                <a:latin typeface="Calibri" panose="020F0502020204030204" pitchFamily="34" charset="0"/>
                <a:ea typeface="Aptos" panose="020B0004020202020204" pitchFamily="34" charset="0"/>
              </a:rPr>
              <a:t>CaHASE2 was launched in November 2023. </a:t>
            </a:r>
            <a:r>
              <a:rPr lang="en-GB" sz="3200" dirty="0">
                <a:latin typeface="Calibri" panose="020F0502020204030204" pitchFamily="34" charset="0"/>
                <a:ea typeface="Aptos" panose="020B0004020202020204" pitchFamily="34" charset="0"/>
              </a:rPr>
              <a:t>Currently, 18 </a:t>
            </a:r>
            <a:r>
              <a:rPr lang="en-GB" sz="3200" dirty="0">
                <a:effectLst/>
                <a:latin typeface="Calibri" panose="020F0502020204030204" pitchFamily="34" charset="0"/>
                <a:ea typeface="Aptos" panose="020B0004020202020204" pitchFamily="34" charset="0"/>
              </a:rPr>
              <a:t>centres from UK and Ireland are participating. In total 351 adults (213 females, 138 males) with CAH have been recruited</a:t>
            </a:r>
            <a:endParaRPr lang="en-US" sz="2800" dirty="0"/>
          </a:p>
        </p:txBody>
      </p:sp>
      <p:pic>
        <p:nvPicPr>
          <p:cNvPr id="45" name="Picture 44" descr="A pie chart with a number of people&#10;&#10;Description automatically generated">
            <a:extLst>
              <a:ext uri="{FF2B5EF4-FFF2-40B4-BE49-F238E27FC236}">
                <a16:creationId xmlns:a16="http://schemas.microsoft.com/office/drawing/2014/main" id="{A2C3BEFD-8977-EFE2-2211-8D907EA3CADD}"/>
              </a:ext>
            </a:extLst>
          </p:cNvPr>
          <p:cNvPicPr>
            <a:picLocks noChangeAspect="1"/>
          </p:cNvPicPr>
          <p:nvPr/>
        </p:nvPicPr>
        <p:blipFill>
          <a:blip r:embed="rId5"/>
          <a:stretch>
            <a:fillRect/>
          </a:stretch>
        </p:blipFill>
        <p:spPr>
          <a:xfrm>
            <a:off x="8663116" y="23585978"/>
            <a:ext cx="6576883" cy="5095547"/>
          </a:xfrm>
          <a:prstGeom prst="rect">
            <a:avLst/>
          </a:prstGeom>
        </p:spPr>
      </p:pic>
      <p:sp>
        <p:nvSpPr>
          <p:cNvPr id="50" name="TextBox 49">
            <a:extLst>
              <a:ext uri="{FF2B5EF4-FFF2-40B4-BE49-F238E27FC236}">
                <a16:creationId xmlns:a16="http://schemas.microsoft.com/office/drawing/2014/main" id="{24DACC59-5B1B-1E66-986E-46314B66D01A}"/>
              </a:ext>
            </a:extLst>
          </p:cNvPr>
          <p:cNvSpPr txBox="1"/>
          <p:nvPr/>
        </p:nvSpPr>
        <p:spPr>
          <a:xfrm>
            <a:off x="9638755" y="24635543"/>
            <a:ext cx="1139427" cy="646331"/>
          </a:xfrm>
          <a:prstGeom prst="rect">
            <a:avLst/>
          </a:prstGeom>
          <a:noFill/>
        </p:spPr>
        <p:txBody>
          <a:bodyPr wrap="square">
            <a:spAutoFit/>
          </a:bodyPr>
          <a:lstStyle/>
          <a:p>
            <a:pPr algn="ctr"/>
            <a:r>
              <a:rPr lang="en-GB" sz="3600" b="1" dirty="0">
                <a:latin typeface="Calibri" panose="020F0502020204030204" pitchFamily="34" charset="0"/>
              </a:rPr>
              <a:t>138</a:t>
            </a:r>
            <a:endParaRPr lang="en-US" sz="3200" dirty="0"/>
          </a:p>
        </p:txBody>
      </p:sp>
      <p:sp>
        <p:nvSpPr>
          <p:cNvPr id="56" name="TextBox 55">
            <a:extLst>
              <a:ext uri="{FF2B5EF4-FFF2-40B4-BE49-F238E27FC236}">
                <a16:creationId xmlns:a16="http://schemas.microsoft.com/office/drawing/2014/main" id="{1D1FBBD5-A3B0-A3A2-8794-E41B5DF5B6B9}"/>
              </a:ext>
            </a:extLst>
          </p:cNvPr>
          <p:cNvSpPr txBox="1"/>
          <p:nvPr/>
        </p:nvSpPr>
        <p:spPr>
          <a:xfrm>
            <a:off x="12580985" y="25480327"/>
            <a:ext cx="1038131" cy="646331"/>
          </a:xfrm>
          <a:prstGeom prst="rect">
            <a:avLst/>
          </a:prstGeom>
          <a:noFill/>
        </p:spPr>
        <p:txBody>
          <a:bodyPr wrap="square">
            <a:spAutoFit/>
          </a:bodyPr>
          <a:lstStyle/>
          <a:p>
            <a:pPr algn="ctr"/>
            <a:r>
              <a:rPr lang="en-GB" sz="3600" b="1" dirty="0">
                <a:latin typeface="Calibri" panose="020F0502020204030204" pitchFamily="34" charset="0"/>
              </a:rPr>
              <a:t>213</a:t>
            </a:r>
            <a:endParaRPr lang="en-US" sz="3200" dirty="0"/>
          </a:p>
        </p:txBody>
      </p:sp>
      <p:sp>
        <p:nvSpPr>
          <p:cNvPr id="76" name="TextBox 75">
            <a:extLst>
              <a:ext uri="{FF2B5EF4-FFF2-40B4-BE49-F238E27FC236}">
                <a16:creationId xmlns:a16="http://schemas.microsoft.com/office/drawing/2014/main" id="{7BD1558D-A3A0-D0FE-7393-D4E4F8D541CC}"/>
              </a:ext>
            </a:extLst>
          </p:cNvPr>
          <p:cNvSpPr txBox="1"/>
          <p:nvPr/>
        </p:nvSpPr>
        <p:spPr>
          <a:xfrm>
            <a:off x="450700" y="41321384"/>
            <a:ext cx="14789300" cy="1200329"/>
          </a:xfrm>
          <a:prstGeom prst="rect">
            <a:avLst/>
          </a:prstGeom>
          <a:noFill/>
        </p:spPr>
        <p:txBody>
          <a:bodyPr wrap="square">
            <a:spAutoFit/>
          </a:bodyPr>
          <a:lstStyle/>
          <a:p>
            <a:r>
              <a:rPr lang="en-GB" sz="3600" dirty="0">
                <a:solidFill>
                  <a:schemeClr val="bg1"/>
                </a:solidFill>
                <a:latin typeface="Calibri" panose="020F0502020204030204" pitchFamily="34" charset="0"/>
                <a:ea typeface="Aptos" panose="020B0004020202020204" pitchFamily="34" charset="0"/>
              </a:rPr>
              <a:t>More Information about CAHASE2 is available online:</a:t>
            </a:r>
          </a:p>
          <a:p>
            <a:r>
              <a:rPr lang="en-GB" sz="3600" dirty="0">
                <a:effectLst/>
                <a:latin typeface="Calibri" panose="020F0502020204030204" pitchFamily="34" charset="0"/>
                <a:ea typeface="Aptos" panose="020B0004020202020204" pitchFamily="34" charset="0"/>
                <a:hlinkClick r:id="rId6"/>
              </a:rPr>
              <a:t>https://www.endocrinology.org/clinical-practice/research-projects/cahase-2/</a:t>
            </a:r>
            <a:endParaRPr lang="en-GB" sz="3600" dirty="0">
              <a:effectLst/>
              <a:latin typeface="Calibri" panose="020F0502020204030204" pitchFamily="34" charset="0"/>
              <a:ea typeface="Aptos" panose="020B0004020202020204" pitchFamily="34" charset="0"/>
            </a:endParaRPr>
          </a:p>
        </p:txBody>
      </p:sp>
      <p:sp>
        <p:nvSpPr>
          <p:cNvPr id="77" name="TextBox 76">
            <a:extLst>
              <a:ext uri="{FF2B5EF4-FFF2-40B4-BE49-F238E27FC236}">
                <a16:creationId xmlns:a16="http://schemas.microsoft.com/office/drawing/2014/main" id="{9929175C-1583-141E-9317-247DEE8BC413}"/>
              </a:ext>
            </a:extLst>
          </p:cNvPr>
          <p:cNvSpPr txBox="1"/>
          <p:nvPr/>
        </p:nvSpPr>
        <p:spPr>
          <a:xfrm>
            <a:off x="16847539" y="41362493"/>
            <a:ext cx="14789300" cy="1754326"/>
          </a:xfrm>
          <a:prstGeom prst="rect">
            <a:avLst/>
          </a:prstGeom>
          <a:noFill/>
        </p:spPr>
        <p:txBody>
          <a:bodyPr wrap="square">
            <a:spAutoFit/>
          </a:bodyPr>
          <a:lstStyle/>
          <a:p>
            <a:pPr algn="r"/>
            <a:r>
              <a:rPr lang="en-GB" sz="3600" dirty="0">
                <a:solidFill>
                  <a:schemeClr val="bg1"/>
                </a:solidFill>
                <a:latin typeface="Calibri" panose="020F0502020204030204" pitchFamily="34" charset="0"/>
                <a:ea typeface="Aptos" panose="020B0004020202020204" pitchFamily="34" charset="0"/>
              </a:rPr>
              <a:t>Contacts for queries and joining CAHASE2</a:t>
            </a:r>
          </a:p>
          <a:p>
            <a:pPr algn="r"/>
            <a:r>
              <a:rPr lang="en-GB" sz="3600" dirty="0">
                <a:solidFill>
                  <a:schemeClr val="bg1"/>
                </a:solidFill>
                <a:latin typeface="Calibri" panose="020F0502020204030204" pitchFamily="34" charset="0"/>
                <a:ea typeface="Aptos" panose="020B0004020202020204" pitchFamily="34" charset="0"/>
                <a:hlinkClick r:id="rId7"/>
              </a:rPr>
              <a:t>n.krone@sheffield. ac.uk</a:t>
            </a:r>
            <a:r>
              <a:rPr lang="en-GB" sz="3600" dirty="0">
                <a:solidFill>
                  <a:schemeClr val="bg1"/>
                </a:solidFill>
                <a:latin typeface="Calibri" panose="020F0502020204030204" pitchFamily="34" charset="0"/>
                <a:ea typeface="Aptos" panose="020B0004020202020204" pitchFamily="34" charset="0"/>
              </a:rPr>
              <a:t>; </a:t>
            </a:r>
            <a:r>
              <a:rPr lang="en-GB" sz="3600" dirty="0">
                <a:solidFill>
                  <a:schemeClr val="bg1"/>
                </a:solidFill>
                <a:latin typeface="Calibri" panose="020F0502020204030204" pitchFamily="34" charset="0"/>
                <a:ea typeface="Aptos" panose="020B0004020202020204" pitchFamily="34" charset="0"/>
                <a:hlinkClick r:id="rId7"/>
              </a:rPr>
              <a:t>r.welch@sheffield.ac.uk</a:t>
            </a:r>
            <a:endParaRPr lang="en-GB" sz="3600" dirty="0">
              <a:solidFill>
                <a:schemeClr val="bg1"/>
              </a:solidFill>
              <a:latin typeface="Calibri" panose="020F0502020204030204" pitchFamily="34" charset="0"/>
              <a:ea typeface="Aptos" panose="020B0004020202020204" pitchFamily="34" charset="0"/>
            </a:endParaRPr>
          </a:p>
          <a:p>
            <a:pPr algn="r"/>
            <a:r>
              <a:rPr lang="en-GB" sz="3600" dirty="0">
                <a:solidFill>
                  <a:schemeClr val="bg1"/>
                </a:solidFill>
                <a:latin typeface="Calibri" panose="020F0502020204030204" pitchFamily="34" charset="0"/>
                <a:ea typeface="Aptos" panose="020B0004020202020204" pitchFamily="34" charset="0"/>
                <a:hlinkClick r:id="rId8"/>
              </a:rPr>
              <a:t>jessica.davis@endocrinology.org</a:t>
            </a:r>
            <a:r>
              <a:rPr lang="en-GB" sz="3600" dirty="0">
                <a:solidFill>
                  <a:schemeClr val="bg1"/>
                </a:solidFill>
                <a:latin typeface="Calibri" panose="020F0502020204030204" pitchFamily="34" charset="0"/>
                <a:ea typeface="Aptos" panose="020B0004020202020204" pitchFamily="34" charset="0"/>
              </a:rPr>
              <a:t>; </a:t>
            </a:r>
            <a:r>
              <a:rPr lang="en-GB" sz="3600" dirty="0">
                <a:solidFill>
                  <a:schemeClr val="bg1"/>
                </a:solidFill>
                <a:latin typeface="Calibri" panose="020F0502020204030204" pitchFamily="34" charset="0"/>
                <a:ea typeface="Aptos" panose="020B0004020202020204" pitchFamily="34" charset="0"/>
                <a:hlinkClick r:id="rId9"/>
              </a:rPr>
              <a:t>grace.okoro@endocrinology.org</a:t>
            </a:r>
            <a:r>
              <a:rPr lang="en-GB" sz="3600" dirty="0">
                <a:solidFill>
                  <a:schemeClr val="bg1"/>
                </a:solidFill>
                <a:latin typeface="Calibri" panose="020F0502020204030204" pitchFamily="34" charset="0"/>
                <a:ea typeface="Aptos" panose="020B0004020202020204" pitchFamily="34" charset="0"/>
              </a:rPr>
              <a:t> </a:t>
            </a:r>
          </a:p>
        </p:txBody>
      </p:sp>
      <p:sp>
        <p:nvSpPr>
          <p:cNvPr id="82" name="Google Shape;62;p13">
            <a:extLst>
              <a:ext uri="{FF2B5EF4-FFF2-40B4-BE49-F238E27FC236}">
                <a16:creationId xmlns:a16="http://schemas.microsoft.com/office/drawing/2014/main" id="{6A3CB87C-9B47-909C-175B-0006D852568A}"/>
              </a:ext>
            </a:extLst>
          </p:cNvPr>
          <p:cNvSpPr txBox="1"/>
          <p:nvPr/>
        </p:nvSpPr>
        <p:spPr>
          <a:xfrm>
            <a:off x="16437490" y="25307132"/>
            <a:ext cx="15300000" cy="668567"/>
          </a:xfrm>
          <a:prstGeom prst="rect">
            <a:avLst/>
          </a:prstGeom>
          <a:noFill/>
          <a:ln>
            <a:noFill/>
          </a:ln>
        </p:spPr>
        <p:txBody>
          <a:bodyPr spcFirstLastPara="1" wrap="square" lIns="91425" tIns="45700" rIns="91425" bIns="45700" anchor="t" anchorCtr="0">
            <a:noAutofit/>
          </a:bodyPr>
          <a:lstStyle/>
          <a:p>
            <a:pPr algn="ctr">
              <a:buSzPts val="4000"/>
            </a:pPr>
            <a:r>
              <a:rPr lang="en-US" sz="3600" b="1" dirty="0">
                <a:solidFill>
                  <a:srgbClr val="002060"/>
                </a:solidFill>
              </a:rPr>
              <a:t>Figure 5. BMI classifications</a:t>
            </a:r>
          </a:p>
        </p:txBody>
      </p:sp>
      <p:sp>
        <p:nvSpPr>
          <p:cNvPr id="48" name="TextBox 47">
            <a:extLst>
              <a:ext uri="{FF2B5EF4-FFF2-40B4-BE49-F238E27FC236}">
                <a16:creationId xmlns:a16="http://schemas.microsoft.com/office/drawing/2014/main" id="{027F570B-6C67-A05D-01D4-490D049770D3}"/>
              </a:ext>
            </a:extLst>
          </p:cNvPr>
          <p:cNvSpPr txBox="1"/>
          <p:nvPr/>
        </p:nvSpPr>
        <p:spPr>
          <a:xfrm>
            <a:off x="11480808" y="22033765"/>
            <a:ext cx="3818015" cy="1200329"/>
          </a:xfrm>
          <a:prstGeom prst="rect">
            <a:avLst/>
          </a:prstGeom>
          <a:noFill/>
        </p:spPr>
        <p:txBody>
          <a:bodyPr wrap="square">
            <a:spAutoFit/>
          </a:bodyPr>
          <a:lstStyle/>
          <a:p>
            <a:pPr algn="ctr"/>
            <a:r>
              <a:rPr lang="en-GB" sz="3600" b="1" dirty="0">
                <a:latin typeface="Calibri" panose="020F0502020204030204" pitchFamily="34" charset="0"/>
              </a:rPr>
              <a:t>351 patients </a:t>
            </a:r>
          </a:p>
          <a:p>
            <a:pPr algn="ctr"/>
            <a:r>
              <a:rPr lang="en-GB" sz="3600" b="1" dirty="0">
                <a:latin typeface="Calibri" panose="020F0502020204030204" pitchFamily="34" charset="0"/>
              </a:rPr>
              <a:t>recruited to I-CAH</a:t>
            </a:r>
          </a:p>
        </p:txBody>
      </p:sp>
      <p:graphicFrame>
        <p:nvGraphicFramePr>
          <p:cNvPr id="7" name="Table 6">
            <a:extLst>
              <a:ext uri="{FF2B5EF4-FFF2-40B4-BE49-F238E27FC236}">
                <a16:creationId xmlns:a16="http://schemas.microsoft.com/office/drawing/2014/main" id="{7DA09740-4C4E-26C3-4F1C-ED6BBB37C7BA}"/>
              </a:ext>
            </a:extLst>
          </p:cNvPr>
          <p:cNvGraphicFramePr>
            <a:graphicFrameLocks noGrp="1"/>
          </p:cNvGraphicFramePr>
          <p:nvPr>
            <p:extLst>
              <p:ext uri="{D42A27DB-BD31-4B8C-83A1-F6EECF244321}">
                <p14:modId xmlns:p14="http://schemas.microsoft.com/office/powerpoint/2010/main" val="1169570550"/>
              </p:ext>
            </p:extLst>
          </p:nvPr>
        </p:nvGraphicFramePr>
        <p:xfrm>
          <a:off x="1224879" y="21760325"/>
          <a:ext cx="6353975" cy="7062514"/>
        </p:xfrm>
        <a:graphic>
          <a:graphicData uri="http://schemas.openxmlformats.org/drawingml/2006/table">
            <a:tbl>
              <a:tblPr firstRow="1" bandRow="1"/>
              <a:tblGrid>
                <a:gridCol w="1394774">
                  <a:extLst>
                    <a:ext uri="{9D8B030D-6E8A-4147-A177-3AD203B41FA5}">
                      <a16:colId xmlns:a16="http://schemas.microsoft.com/office/drawing/2014/main" val="2168972622"/>
                    </a:ext>
                  </a:extLst>
                </a:gridCol>
                <a:gridCol w="2376284">
                  <a:extLst>
                    <a:ext uri="{9D8B030D-6E8A-4147-A177-3AD203B41FA5}">
                      <a16:colId xmlns:a16="http://schemas.microsoft.com/office/drawing/2014/main" val="317892265"/>
                    </a:ext>
                  </a:extLst>
                </a:gridCol>
                <a:gridCol w="2582917">
                  <a:extLst>
                    <a:ext uri="{9D8B030D-6E8A-4147-A177-3AD203B41FA5}">
                      <a16:colId xmlns:a16="http://schemas.microsoft.com/office/drawing/2014/main" val="259516801"/>
                    </a:ext>
                  </a:extLst>
                </a:gridCol>
              </a:tblGrid>
              <a:tr h="424560">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9pPr>
                    </a:lstStyle>
                    <a:p>
                      <a:pPr algn="ctr" fontAlgn="b"/>
                      <a:r>
                        <a:rPr lang="en-GB" sz="2000" b="0" u="none" strike="noStrike" dirty="0">
                          <a:solidFill>
                            <a:srgbClr val="000000"/>
                          </a:solidFill>
                          <a:effectLst/>
                        </a:rPr>
                        <a:t>Centre</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ED7D31"/>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9pPr>
                    </a:lstStyle>
                    <a:p>
                      <a:pPr algn="ctr" fontAlgn="b"/>
                      <a:r>
                        <a:rPr lang="en-GB" sz="2000" b="0" u="none" strike="noStrike" dirty="0">
                          <a:solidFill>
                            <a:srgbClr val="000000"/>
                          </a:solidFill>
                          <a:effectLst/>
                        </a:rPr>
                        <a:t>Number of patients</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ED7D31"/>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panose="020F0502020204030204"/>
                          <a:sym typeface="Arial"/>
                        </a:defRPr>
                      </a:lvl9pPr>
                    </a:lstStyle>
                    <a:p>
                      <a:pPr algn="ctr" fontAlgn="b"/>
                      <a:r>
                        <a:rPr lang="en-GB" sz="2000" b="0" u="none" strike="noStrike" dirty="0">
                          <a:solidFill>
                            <a:srgbClr val="000000"/>
                          </a:solidFill>
                          <a:effectLst/>
                        </a:rPr>
                        <a:t>Total number of visits</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ED7D31"/>
                    </a:solidFill>
                  </a:tcPr>
                </a:tc>
                <a:extLst>
                  <a:ext uri="{0D108BD9-81ED-4DB2-BD59-A6C34878D82A}">
                    <a16:rowId xmlns:a16="http://schemas.microsoft.com/office/drawing/2014/main" val="2866263051"/>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A</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2970511512"/>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B</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79</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3978178878"/>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C</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73</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698284238"/>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D</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137</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137</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2763693336"/>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E</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a:solidFill>
                            <a:srgbClr val="000000"/>
                          </a:solidFill>
                          <a:effectLst/>
                        </a:rPr>
                        <a:t>2</a:t>
                      </a:r>
                      <a:endParaRPr lang="en-GB" sz="2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38</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2120481252"/>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F</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a:solidFill>
                            <a:srgbClr val="000000"/>
                          </a:solidFill>
                          <a:effectLst/>
                        </a:rPr>
                        <a:t>53</a:t>
                      </a:r>
                      <a:endParaRPr lang="en-GB" sz="2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129</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2599740809"/>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G</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a:solidFill>
                            <a:srgbClr val="000000"/>
                          </a:solidFill>
                          <a:effectLst/>
                        </a:rPr>
                        <a:t>35</a:t>
                      </a:r>
                      <a:endParaRPr lang="en-GB" sz="2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168</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1654714223"/>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H</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1536867411"/>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I</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18</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226</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809540492"/>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J</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13</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138</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3521013716"/>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K</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17</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115</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1010527523"/>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L</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4</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1033381580"/>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M</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3</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3</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2750513133"/>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N</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9</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10</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4187752106"/>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O</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3</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12</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3331022709"/>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P</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22</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22</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3816535907"/>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Q</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9</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29</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2356271291"/>
                  </a:ext>
                </a:extLst>
              </a:tr>
              <a:tr h="33712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R</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20000"/>
                      </a:srgbClr>
                    </a:solidFill>
                  </a:tcPr>
                </a:tc>
                <a:extLst>
                  <a:ext uri="{0D108BD9-81ED-4DB2-BD59-A6C34878D82A}">
                    <a16:rowId xmlns:a16="http://schemas.microsoft.com/office/drawing/2014/main" val="1620474356"/>
                  </a:ext>
                </a:extLst>
              </a:tr>
              <a:tr h="569794">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Total: 18</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Total: 351</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panose="020F0502020204030204"/>
                          <a:sym typeface="Arial"/>
                        </a:defRPr>
                      </a:lvl9pPr>
                    </a:lstStyle>
                    <a:p>
                      <a:pPr algn="ctr" fontAlgn="b"/>
                      <a:r>
                        <a:rPr lang="en-GB" sz="2000" b="0" u="none" strike="noStrike" dirty="0">
                          <a:solidFill>
                            <a:srgbClr val="000000"/>
                          </a:solidFill>
                          <a:effectLst/>
                        </a:rPr>
                        <a:t>Total: 1213</a:t>
                      </a:r>
                      <a:endParaRPr lang="en-GB" sz="2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7D31">
                        <a:tint val="40000"/>
                      </a:srgbClr>
                    </a:solidFill>
                  </a:tcPr>
                </a:tc>
                <a:extLst>
                  <a:ext uri="{0D108BD9-81ED-4DB2-BD59-A6C34878D82A}">
                    <a16:rowId xmlns:a16="http://schemas.microsoft.com/office/drawing/2014/main" val="1620980276"/>
                  </a:ext>
                </a:extLst>
              </a:tr>
            </a:tbl>
          </a:graphicData>
        </a:graphic>
      </p:graphicFrame>
      <p:sp>
        <p:nvSpPr>
          <p:cNvPr id="16" name="TextBox 15">
            <a:extLst>
              <a:ext uri="{FF2B5EF4-FFF2-40B4-BE49-F238E27FC236}">
                <a16:creationId xmlns:a16="http://schemas.microsoft.com/office/drawing/2014/main" id="{7337715E-73F9-4A84-8840-7AA092F44D7F}"/>
              </a:ext>
            </a:extLst>
          </p:cNvPr>
          <p:cNvSpPr txBox="1"/>
          <p:nvPr/>
        </p:nvSpPr>
        <p:spPr>
          <a:xfrm>
            <a:off x="450699" y="38779132"/>
            <a:ext cx="15300000" cy="1569660"/>
          </a:xfrm>
          <a:prstGeom prst="rect">
            <a:avLst/>
          </a:prstGeom>
          <a:noFill/>
        </p:spPr>
        <p:txBody>
          <a:bodyPr wrap="square">
            <a:spAutoFit/>
          </a:bodyPr>
          <a:lstStyle/>
          <a:p>
            <a:pPr algn="just"/>
            <a:r>
              <a:rPr lang="en-GB" sz="3200" dirty="0">
                <a:effectLst/>
                <a:latin typeface="Calibri" panose="020F0502020204030204" pitchFamily="34" charset="0"/>
                <a:ea typeface="Aptos" panose="020B0004020202020204" pitchFamily="34" charset="0"/>
              </a:rPr>
              <a:t>There is a preponderance of younger to middle-aged adults in the patient cohort that has been currently recruited. We will understand over time how representative this distribution is in relation to patient cohorts cared for in the UK and Ireland.</a:t>
            </a:r>
            <a:endParaRPr lang="en-US" sz="2800" dirty="0"/>
          </a:p>
        </p:txBody>
      </p:sp>
      <p:sp>
        <p:nvSpPr>
          <p:cNvPr id="23" name="TextBox 22">
            <a:extLst>
              <a:ext uri="{FF2B5EF4-FFF2-40B4-BE49-F238E27FC236}">
                <a16:creationId xmlns:a16="http://schemas.microsoft.com/office/drawing/2014/main" id="{840AD1C4-3221-188E-DCDD-DAD050B3B549}"/>
              </a:ext>
            </a:extLst>
          </p:cNvPr>
          <p:cNvSpPr txBox="1"/>
          <p:nvPr/>
        </p:nvSpPr>
        <p:spPr>
          <a:xfrm>
            <a:off x="16462222" y="14335797"/>
            <a:ext cx="15275268" cy="1077218"/>
          </a:xfrm>
          <a:prstGeom prst="rect">
            <a:avLst/>
          </a:prstGeom>
          <a:noFill/>
        </p:spPr>
        <p:txBody>
          <a:bodyPr wrap="square">
            <a:spAutoFit/>
          </a:bodyPr>
          <a:lstStyle/>
          <a:p>
            <a:pPr algn="just"/>
            <a:r>
              <a:rPr lang="en-GB" sz="3200" dirty="0">
                <a:effectLst/>
                <a:latin typeface="Calibri" panose="020F0502020204030204" pitchFamily="34" charset="0"/>
                <a:ea typeface="Aptos" panose="020B0004020202020204" pitchFamily="34" charset="0"/>
              </a:rPr>
              <a:t>Preliminary data collection and analysis suggests that there might be a temporal change in used glucocorticoids over time. </a:t>
            </a:r>
            <a:endParaRPr lang="en-US" sz="2800" dirty="0"/>
          </a:p>
        </p:txBody>
      </p:sp>
      <p:pic>
        <p:nvPicPr>
          <p:cNvPr id="26" name="Picture 25">
            <a:extLst>
              <a:ext uri="{FF2B5EF4-FFF2-40B4-BE49-F238E27FC236}">
                <a16:creationId xmlns:a16="http://schemas.microsoft.com/office/drawing/2014/main" id="{40C4D3B4-2699-8653-D3B8-F6F0B5364380}"/>
              </a:ext>
            </a:extLst>
          </p:cNvPr>
          <p:cNvPicPr>
            <a:picLocks noChangeAspect="1"/>
          </p:cNvPicPr>
          <p:nvPr/>
        </p:nvPicPr>
        <p:blipFill>
          <a:blip r:embed="rId10"/>
          <a:stretch>
            <a:fillRect/>
          </a:stretch>
        </p:blipFill>
        <p:spPr>
          <a:xfrm>
            <a:off x="17574885" y="6617116"/>
            <a:ext cx="14008699" cy="7329568"/>
          </a:xfrm>
          <a:prstGeom prst="rect">
            <a:avLst/>
          </a:prstGeom>
        </p:spPr>
      </p:pic>
      <p:pic>
        <p:nvPicPr>
          <p:cNvPr id="28" name="Picture 27">
            <a:extLst>
              <a:ext uri="{FF2B5EF4-FFF2-40B4-BE49-F238E27FC236}">
                <a16:creationId xmlns:a16="http://schemas.microsoft.com/office/drawing/2014/main" id="{137D10FC-A1D3-B387-A363-79207CDAB7E1}"/>
              </a:ext>
            </a:extLst>
          </p:cNvPr>
          <p:cNvPicPr>
            <a:picLocks noChangeAspect="1"/>
          </p:cNvPicPr>
          <p:nvPr/>
        </p:nvPicPr>
        <p:blipFill>
          <a:blip r:embed="rId11"/>
          <a:stretch>
            <a:fillRect/>
          </a:stretch>
        </p:blipFill>
        <p:spPr>
          <a:xfrm>
            <a:off x="1613842" y="30894638"/>
            <a:ext cx="13143558" cy="7693202"/>
          </a:xfrm>
          <a:prstGeom prst="rect">
            <a:avLst/>
          </a:prstGeom>
        </p:spPr>
      </p:pic>
      <p:sp>
        <p:nvSpPr>
          <p:cNvPr id="61" name="Google Shape;62;p13">
            <a:extLst>
              <a:ext uri="{FF2B5EF4-FFF2-40B4-BE49-F238E27FC236}">
                <a16:creationId xmlns:a16="http://schemas.microsoft.com/office/drawing/2014/main" id="{7EF9FB75-D33D-02A6-BF2F-54F3E1D2FB44}"/>
              </a:ext>
            </a:extLst>
          </p:cNvPr>
          <p:cNvSpPr txBox="1"/>
          <p:nvPr/>
        </p:nvSpPr>
        <p:spPr>
          <a:xfrm>
            <a:off x="450700" y="30363602"/>
            <a:ext cx="15300000" cy="668567"/>
          </a:xfrm>
          <a:prstGeom prst="rect">
            <a:avLst/>
          </a:prstGeom>
          <a:noFill/>
          <a:ln>
            <a:noFill/>
          </a:ln>
        </p:spPr>
        <p:txBody>
          <a:bodyPr spcFirstLastPara="1" wrap="square" lIns="91425" tIns="45700" rIns="91425" bIns="45700" anchor="t" anchorCtr="0">
            <a:noAutofit/>
          </a:bodyPr>
          <a:lstStyle/>
          <a:p>
            <a:pPr algn="ctr">
              <a:buSzPts val="4000"/>
            </a:pPr>
            <a:r>
              <a:rPr lang="en-US" sz="3600" b="1" dirty="0">
                <a:solidFill>
                  <a:srgbClr val="002060"/>
                </a:solidFill>
              </a:rPr>
              <a:t>Figure 2. Age categories</a:t>
            </a:r>
          </a:p>
        </p:txBody>
      </p:sp>
      <p:pic>
        <p:nvPicPr>
          <p:cNvPr id="30" name="Picture 29">
            <a:extLst>
              <a:ext uri="{FF2B5EF4-FFF2-40B4-BE49-F238E27FC236}">
                <a16:creationId xmlns:a16="http://schemas.microsoft.com/office/drawing/2014/main" id="{B1786CF5-253C-36D7-D897-EDC49943D38A}"/>
              </a:ext>
            </a:extLst>
          </p:cNvPr>
          <p:cNvPicPr>
            <a:picLocks noChangeAspect="1"/>
          </p:cNvPicPr>
          <p:nvPr/>
        </p:nvPicPr>
        <p:blipFill>
          <a:blip r:embed="rId12"/>
          <a:stretch>
            <a:fillRect/>
          </a:stretch>
        </p:blipFill>
        <p:spPr>
          <a:xfrm>
            <a:off x="17999200" y="25930468"/>
            <a:ext cx="12730824" cy="7389981"/>
          </a:xfrm>
          <a:prstGeom prst="rect">
            <a:avLst/>
          </a:prstGeom>
        </p:spPr>
      </p:pic>
      <p:sp>
        <p:nvSpPr>
          <p:cNvPr id="31" name="TextBox 30">
            <a:extLst>
              <a:ext uri="{FF2B5EF4-FFF2-40B4-BE49-F238E27FC236}">
                <a16:creationId xmlns:a16="http://schemas.microsoft.com/office/drawing/2014/main" id="{EED9FB48-1FB6-7FF6-93B5-B090CD7B1553}"/>
              </a:ext>
            </a:extLst>
          </p:cNvPr>
          <p:cNvSpPr txBox="1"/>
          <p:nvPr/>
        </p:nvSpPr>
        <p:spPr>
          <a:xfrm>
            <a:off x="16462222" y="15924773"/>
            <a:ext cx="15300000" cy="7797323"/>
          </a:xfrm>
          <a:prstGeom prst="rect">
            <a:avLst/>
          </a:prstGeom>
          <a:noFill/>
          <a:ln>
            <a:solidFill>
              <a:schemeClr val="bg1">
                <a:lumMod val="65000"/>
              </a:schemeClr>
            </a:solidFill>
          </a:ln>
        </p:spPr>
        <p:txBody>
          <a:bodyPr wrap="square" rtlCol="0">
            <a:noAutofit/>
          </a:bodyPr>
          <a:lstStyle/>
          <a:p>
            <a:endParaRPr lang="en-US" dirty="0"/>
          </a:p>
        </p:txBody>
      </p:sp>
      <p:sp>
        <p:nvSpPr>
          <p:cNvPr id="32" name="Google Shape;62;p13">
            <a:extLst>
              <a:ext uri="{FF2B5EF4-FFF2-40B4-BE49-F238E27FC236}">
                <a16:creationId xmlns:a16="http://schemas.microsoft.com/office/drawing/2014/main" id="{1B90655A-1383-7AF3-613D-9CFE24730FBF}"/>
              </a:ext>
            </a:extLst>
          </p:cNvPr>
          <p:cNvSpPr txBox="1"/>
          <p:nvPr/>
        </p:nvSpPr>
        <p:spPr>
          <a:xfrm>
            <a:off x="16453113" y="16037305"/>
            <a:ext cx="15300000" cy="668567"/>
          </a:xfrm>
          <a:prstGeom prst="rect">
            <a:avLst/>
          </a:prstGeom>
          <a:noFill/>
          <a:ln>
            <a:noFill/>
          </a:ln>
        </p:spPr>
        <p:txBody>
          <a:bodyPr spcFirstLastPara="1" wrap="square" lIns="91425" tIns="45700" rIns="91425" bIns="45700" anchor="t" anchorCtr="0">
            <a:noAutofit/>
          </a:bodyPr>
          <a:lstStyle/>
          <a:p>
            <a:pPr algn="ctr">
              <a:buSzPts val="4000"/>
            </a:pPr>
            <a:r>
              <a:rPr lang="en-US" sz="3600" b="1" dirty="0">
                <a:solidFill>
                  <a:srgbClr val="002060"/>
                </a:solidFill>
              </a:rPr>
              <a:t>Figure 4. CAH biomarkers, 17OHP and androstenedione </a:t>
            </a:r>
          </a:p>
        </p:txBody>
      </p:sp>
      <p:sp>
        <p:nvSpPr>
          <p:cNvPr id="5" name="TextBox 4">
            <a:extLst>
              <a:ext uri="{FF2B5EF4-FFF2-40B4-BE49-F238E27FC236}">
                <a16:creationId xmlns:a16="http://schemas.microsoft.com/office/drawing/2014/main" id="{C8AD4EC7-038C-0D88-A8EC-1CCBD79BEF1A}"/>
              </a:ext>
            </a:extLst>
          </p:cNvPr>
          <p:cNvSpPr txBox="1"/>
          <p:nvPr/>
        </p:nvSpPr>
        <p:spPr>
          <a:xfrm>
            <a:off x="16437489" y="33915171"/>
            <a:ext cx="15300000" cy="584775"/>
          </a:xfrm>
          <a:prstGeom prst="rect">
            <a:avLst/>
          </a:prstGeom>
          <a:noFill/>
        </p:spPr>
        <p:txBody>
          <a:bodyPr wrap="square">
            <a:spAutoFit/>
          </a:bodyPr>
          <a:lstStyle/>
          <a:p>
            <a:pPr algn="just"/>
            <a:r>
              <a:rPr lang="en-GB" sz="3200" dirty="0">
                <a:latin typeface="Calibri" panose="020F0502020204030204" pitchFamily="34" charset="0"/>
                <a:ea typeface="Aptos" panose="020B0004020202020204" pitchFamily="34" charset="0"/>
              </a:rPr>
              <a:t>A significant proportion of CAH patients with CAH  recruited are overweight or obese</a:t>
            </a:r>
            <a:r>
              <a:rPr lang="en-GB" sz="3200" dirty="0">
                <a:effectLst/>
                <a:latin typeface="Calibri" panose="020F0502020204030204" pitchFamily="34" charset="0"/>
                <a:ea typeface="Aptos" panose="020B0004020202020204" pitchFamily="34" charset="0"/>
              </a:rPr>
              <a:t>.</a:t>
            </a:r>
            <a:endParaRPr lang="en-US" sz="2800" dirty="0"/>
          </a:p>
        </p:txBody>
      </p:sp>
      <p:sp>
        <p:nvSpPr>
          <p:cNvPr id="69" name="Google Shape;62;p13">
            <a:extLst>
              <a:ext uri="{FF2B5EF4-FFF2-40B4-BE49-F238E27FC236}">
                <a16:creationId xmlns:a16="http://schemas.microsoft.com/office/drawing/2014/main" id="{E4704DEB-C0D1-D033-47A7-8B67A68FFBF2}"/>
              </a:ext>
            </a:extLst>
          </p:cNvPr>
          <p:cNvSpPr txBox="1"/>
          <p:nvPr/>
        </p:nvSpPr>
        <p:spPr>
          <a:xfrm>
            <a:off x="16324136" y="6055368"/>
            <a:ext cx="15300000" cy="668567"/>
          </a:xfrm>
          <a:prstGeom prst="rect">
            <a:avLst/>
          </a:prstGeom>
          <a:noFill/>
          <a:ln>
            <a:noFill/>
          </a:ln>
        </p:spPr>
        <p:txBody>
          <a:bodyPr spcFirstLastPara="1" wrap="square" lIns="91425" tIns="45700" rIns="91425" bIns="45700" anchor="t" anchorCtr="0">
            <a:noAutofit/>
          </a:bodyPr>
          <a:lstStyle/>
          <a:p>
            <a:pPr algn="ctr">
              <a:buSzPts val="4000"/>
            </a:pPr>
            <a:r>
              <a:rPr lang="en-US" sz="3600" b="1" dirty="0">
                <a:solidFill>
                  <a:srgbClr val="002060"/>
                </a:solidFill>
              </a:rPr>
              <a:t>Figure 3. Glucocorticoid use in recorded cases</a:t>
            </a:r>
          </a:p>
        </p:txBody>
      </p:sp>
      <p:sp>
        <p:nvSpPr>
          <p:cNvPr id="11" name="TextBox 10">
            <a:extLst>
              <a:ext uri="{FF2B5EF4-FFF2-40B4-BE49-F238E27FC236}">
                <a16:creationId xmlns:a16="http://schemas.microsoft.com/office/drawing/2014/main" id="{1C1ADB90-757F-FD64-FF05-A0C514AE55E1}"/>
              </a:ext>
            </a:extLst>
          </p:cNvPr>
          <p:cNvSpPr txBox="1"/>
          <p:nvPr/>
        </p:nvSpPr>
        <p:spPr>
          <a:xfrm>
            <a:off x="16462222" y="24030804"/>
            <a:ext cx="15275268" cy="1077218"/>
          </a:xfrm>
          <a:prstGeom prst="rect">
            <a:avLst/>
          </a:prstGeom>
          <a:noFill/>
        </p:spPr>
        <p:txBody>
          <a:bodyPr wrap="square">
            <a:spAutoFit/>
          </a:bodyPr>
          <a:lstStyle/>
          <a:p>
            <a:pPr algn="just"/>
            <a:r>
              <a:rPr lang="en-GB" sz="3200" dirty="0">
                <a:effectLst/>
                <a:latin typeface="Calibri" panose="020F0502020204030204" pitchFamily="34" charset="0"/>
                <a:ea typeface="Aptos" panose="020B0004020202020204" pitchFamily="34" charset="0"/>
              </a:rPr>
              <a:t>Preliminary 17OHP data suggests that a significant proportion of patients might be overtreated. </a:t>
            </a:r>
            <a:endParaRPr lang="en-US" sz="2800" dirty="0"/>
          </a:p>
        </p:txBody>
      </p:sp>
      <p:pic>
        <p:nvPicPr>
          <p:cNvPr id="14" name="Picture 13">
            <a:extLst>
              <a:ext uri="{FF2B5EF4-FFF2-40B4-BE49-F238E27FC236}">
                <a16:creationId xmlns:a16="http://schemas.microsoft.com/office/drawing/2014/main" id="{F47B3BED-5B15-725C-03E9-59C39A600E5A}"/>
              </a:ext>
            </a:extLst>
          </p:cNvPr>
          <p:cNvPicPr>
            <a:picLocks noChangeAspect="1"/>
          </p:cNvPicPr>
          <p:nvPr/>
        </p:nvPicPr>
        <p:blipFill>
          <a:blip r:embed="rId13"/>
          <a:stretch>
            <a:fillRect/>
          </a:stretch>
        </p:blipFill>
        <p:spPr>
          <a:xfrm>
            <a:off x="17109150" y="16720785"/>
            <a:ext cx="6939266" cy="6975789"/>
          </a:xfrm>
          <a:prstGeom prst="rect">
            <a:avLst/>
          </a:prstGeom>
        </p:spPr>
      </p:pic>
      <p:sp>
        <p:nvSpPr>
          <p:cNvPr id="18" name="TextBox 17">
            <a:extLst>
              <a:ext uri="{FF2B5EF4-FFF2-40B4-BE49-F238E27FC236}">
                <a16:creationId xmlns:a16="http://schemas.microsoft.com/office/drawing/2014/main" id="{37AD8938-58B7-4A83-84D2-F7E42BAF42D4}"/>
              </a:ext>
            </a:extLst>
          </p:cNvPr>
          <p:cNvSpPr txBox="1"/>
          <p:nvPr/>
        </p:nvSpPr>
        <p:spPr>
          <a:xfrm rot="16200000">
            <a:off x="14867605" y="19439879"/>
            <a:ext cx="3959869" cy="523220"/>
          </a:xfrm>
          <a:prstGeom prst="rect">
            <a:avLst/>
          </a:prstGeom>
          <a:noFill/>
        </p:spPr>
        <p:txBody>
          <a:bodyPr wrap="square" rtlCol="0">
            <a:spAutoFit/>
          </a:bodyPr>
          <a:lstStyle/>
          <a:p>
            <a:pPr algn="ctr"/>
            <a:r>
              <a:rPr lang="en-US" sz="2800" dirty="0">
                <a:latin typeface="Calibri" panose="020F0502020204030204" pitchFamily="34" charset="0"/>
                <a:cs typeface="Calibri" panose="020F0502020204030204" pitchFamily="34" charset="0"/>
              </a:rPr>
              <a:t>17OHP nmol/L</a:t>
            </a:r>
          </a:p>
        </p:txBody>
      </p:sp>
      <p:sp>
        <p:nvSpPr>
          <p:cNvPr id="19" name="TextBox 18">
            <a:extLst>
              <a:ext uri="{FF2B5EF4-FFF2-40B4-BE49-F238E27FC236}">
                <a16:creationId xmlns:a16="http://schemas.microsoft.com/office/drawing/2014/main" id="{2F404881-6F0F-EA2E-22E5-FCA291EBD72E}"/>
              </a:ext>
            </a:extLst>
          </p:cNvPr>
          <p:cNvSpPr txBox="1"/>
          <p:nvPr/>
        </p:nvSpPr>
        <p:spPr>
          <a:xfrm rot="16200000">
            <a:off x="22153677" y="19439879"/>
            <a:ext cx="3959869" cy="523220"/>
          </a:xfrm>
          <a:prstGeom prst="rect">
            <a:avLst/>
          </a:prstGeom>
          <a:noFill/>
        </p:spPr>
        <p:txBody>
          <a:bodyPr wrap="square" rtlCol="0">
            <a:spAutoFit/>
          </a:bodyPr>
          <a:lstStyle/>
          <a:p>
            <a:pPr algn="ctr"/>
            <a:r>
              <a:rPr lang="en-US" sz="2800" dirty="0">
                <a:latin typeface="Calibri" panose="020F0502020204030204" pitchFamily="34" charset="0"/>
                <a:cs typeface="Calibri" panose="020F0502020204030204" pitchFamily="34" charset="0"/>
              </a:rPr>
              <a:t>Androstenedione  nmol/L</a:t>
            </a:r>
          </a:p>
        </p:txBody>
      </p:sp>
      <p:cxnSp>
        <p:nvCxnSpPr>
          <p:cNvPr id="27" name="Straight Connector 26">
            <a:extLst>
              <a:ext uri="{FF2B5EF4-FFF2-40B4-BE49-F238E27FC236}">
                <a16:creationId xmlns:a16="http://schemas.microsoft.com/office/drawing/2014/main" id="{853E4C92-86AF-6BF3-91F9-DB221A9D09AF}"/>
              </a:ext>
            </a:extLst>
          </p:cNvPr>
          <p:cNvCxnSpPr/>
          <p:nvPr/>
        </p:nvCxnSpPr>
        <p:spPr>
          <a:xfrm>
            <a:off x="17688957" y="20779937"/>
            <a:ext cx="5687568"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E9AF3BD-9B26-4439-E8BD-1ECA54C2C33A}"/>
              </a:ext>
            </a:extLst>
          </p:cNvPr>
          <p:cNvCxnSpPr/>
          <p:nvPr/>
        </p:nvCxnSpPr>
        <p:spPr>
          <a:xfrm>
            <a:off x="17688957" y="22459385"/>
            <a:ext cx="5687568"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AB2DA0B-8229-E012-9409-2D55E5488945}"/>
              </a:ext>
            </a:extLst>
          </p:cNvPr>
          <p:cNvSpPr txBox="1"/>
          <p:nvPr/>
        </p:nvSpPr>
        <p:spPr>
          <a:xfrm>
            <a:off x="22542787" y="20406452"/>
            <a:ext cx="1165637" cy="369332"/>
          </a:xfrm>
          <a:prstGeom prst="rect">
            <a:avLst/>
          </a:prstGeom>
          <a:noFill/>
        </p:spPr>
        <p:txBody>
          <a:bodyPr wrap="square" rtlCol="0">
            <a:spAutoFit/>
          </a:bodyPr>
          <a:lstStyle/>
          <a:p>
            <a:r>
              <a:rPr lang="en-US" sz="1800" dirty="0">
                <a:solidFill>
                  <a:srgbClr val="C00000"/>
                </a:solidFill>
                <a:latin typeface="Calibri" panose="020F0502020204030204" pitchFamily="34" charset="0"/>
                <a:cs typeface="Calibri" panose="020F0502020204030204" pitchFamily="34" charset="0"/>
              </a:rPr>
              <a:t>36 nmol/L</a:t>
            </a:r>
          </a:p>
        </p:txBody>
      </p:sp>
      <p:sp>
        <p:nvSpPr>
          <p:cNvPr id="35" name="TextBox 34">
            <a:extLst>
              <a:ext uri="{FF2B5EF4-FFF2-40B4-BE49-F238E27FC236}">
                <a16:creationId xmlns:a16="http://schemas.microsoft.com/office/drawing/2014/main" id="{9D4529CD-84E1-E5B9-2464-803A331D1D9F}"/>
              </a:ext>
            </a:extLst>
          </p:cNvPr>
          <p:cNvSpPr txBox="1"/>
          <p:nvPr/>
        </p:nvSpPr>
        <p:spPr>
          <a:xfrm>
            <a:off x="22771317" y="22097646"/>
            <a:ext cx="1165637" cy="369332"/>
          </a:xfrm>
          <a:prstGeom prst="rect">
            <a:avLst/>
          </a:prstGeom>
          <a:noFill/>
        </p:spPr>
        <p:txBody>
          <a:bodyPr wrap="square" rtlCol="0">
            <a:spAutoFit/>
          </a:bodyPr>
          <a:lstStyle/>
          <a:p>
            <a:r>
              <a:rPr lang="en-US" sz="1800" dirty="0">
                <a:solidFill>
                  <a:srgbClr val="C00000"/>
                </a:solidFill>
                <a:latin typeface="Calibri" panose="020F0502020204030204" pitchFamily="34" charset="0"/>
                <a:cs typeface="Calibri" panose="020F0502020204030204" pitchFamily="34" charset="0"/>
              </a:rPr>
              <a:t>12 nmol/L</a:t>
            </a:r>
          </a:p>
        </p:txBody>
      </p:sp>
      <p:sp>
        <p:nvSpPr>
          <p:cNvPr id="37" name="TextBox 36">
            <a:extLst>
              <a:ext uri="{FF2B5EF4-FFF2-40B4-BE49-F238E27FC236}">
                <a16:creationId xmlns:a16="http://schemas.microsoft.com/office/drawing/2014/main" id="{30566913-1DDB-DF57-01E1-C1F1F69D9A97}"/>
              </a:ext>
            </a:extLst>
          </p:cNvPr>
          <p:cNvSpPr txBox="1"/>
          <p:nvPr/>
        </p:nvSpPr>
        <p:spPr>
          <a:xfrm>
            <a:off x="30270990" y="20254384"/>
            <a:ext cx="1165637" cy="369332"/>
          </a:xfrm>
          <a:prstGeom prst="rect">
            <a:avLst/>
          </a:prstGeom>
          <a:noFill/>
        </p:spPr>
        <p:txBody>
          <a:bodyPr wrap="square" rtlCol="0">
            <a:spAutoFit/>
          </a:bodyPr>
          <a:lstStyle/>
          <a:p>
            <a:r>
              <a:rPr lang="en-US" sz="1800" dirty="0">
                <a:solidFill>
                  <a:srgbClr val="C00000"/>
                </a:solidFill>
                <a:latin typeface="Calibri" panose="020F0502020204030204" pitchFamily="34" charset="0"/>
                <a:cs typeface="Calibri" panose="020F0502020204030204" pitchFamily="34" charset="0"/>
              </a:rPr>
              <a:t>8 nmol/L</a:t>
            </a:r>
          </a:p>
        </p:txBody>
      </p:sp>
      <p:pic>
        <p:nvPicPr>
          <p:cNvPr id="13" name="Picture 12">
            <a:extLst>
              <a:ext uri="{FF2B5EF4-FFF2-40B4-BE49-F238E27FC236}">
                <a16:creationId xmlns:a16="http://schemas.microsoft.com/office/drawing/2014/main" id="{DD66C2B7-4D9C-F973-A24D-3E990E0AAC0B}"/>
              </a:ext>
            </a:extLst>
          </p:cNvPr>
          <p:cNvPicPr>
            <a:picLocks noChangeAspect="1"/>
          </p:cNvPicPr>
          <p:nvPr/>
        </p:nvPicPr>
        <p:blipFill>
          <a:blip r:embed="rId14"/>
          <a:stretch>
            <a:fillRect/>
          </a:stretch>
        </p:blipFill>
        <p:spPr>
          <a:xfrm>
            <a:off x="24303358" y="16645915"/>
            <a:ext cx="7522648" cy="7075009"/>
          </a:xfrm>
          <a:prstGeom prst="rect">
            <a:avLst/>
          </a:prstGeom>
        </p:spPr>
      </p:pic>
      <p:cxnSp>
        <p:nvCxnSpPr>
          <p:cNvPr id="33" name="Straight Connector 32">
            <a:extLst>
              <a:ext uri="{FF2B5EF4-FFF2-40B4-BE49-F238E27FC236}">
                <a16:creationId xmlns:a16="http://schemas.microsoft.com/office/drawing/2014/main" id="{349C650B-285A-7673-016F-4975914D3E66}"/>
              </a:ext>
            </a:extLst>
          </p:cNvPr>
          <p:cNvCxnSpPr/>
          <p:nvPr/>
        </p:nvCxnSpPr>
        <p:spPr>
          <a:xfrm>
            <a:off x="24909669" y="20654969"/>
            <a:ext cx="5687568"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54" name="Google Shape;60;p13">
            <a:extLst>
              <a:ext uri="{FF2B5EF4-FFF2-40B4-BE49-F238E27FC236}">
                <a16:creationId xmlns:a16="http://schemas.microsoft.com/office/drawing/2014/main" id="{D6D8C0FB-CFF6-B74A-A8BE-6E5D36CD2DF0}"/>
              </a:ext>
            </a:extLst>
          </p:cNvPr>
          <p:cNvSpPr txBox="1"/>
          <p:nvPr/>
        </p:nvSpPr>
        <p:spPr>
          <a:xfrm>
            <a:off x="450700" y="11430675"/>
            <a:ext cx="15300000" cy="2651145"/>
          </a:xfrm>
          <a:prstGeom prst="rect">
            <a:avLst/>
          </a:prstGeom>
          <a:noFill/>
          <a:ln>
            <a:noFill/>
          </a:ln>
        </p:spPr>
        <p:txBody>
          <a:bodyPr spcFirstLastPara="1" wrap="square" lIns="91425" tIns="45700" rIns="91425" bIns="45700" anchor="t" anchorCtr="0">
            <a:noAutofit/>
          </a:bodyPr>
          <a:lstStyle/>
          <a:p>
            <a:pPr marL="571500" indent="-571500" algn="just">
              <a:buFont typeface="Arial" panose="020B0604020202020204" pitchFamily="34" charset="0"/>
              <a:buChar char="•"/>
            </a:pPr>
            <a:r>
              <a:rPr lang="en-GB" sz="3200" dirty="0">
                <a:solidFill>
                  <a:srgbClr val="333333"/>
                </a:solidFill>
                <a:latin typeface="Calibri" panose="020F0502020204030204" pitchFamily="34" charset="0"/>
                <a:ea typeface="Times New Roman" panose="02020603050405020304" pitchFamily="18" charset="0"/>
              </a:rPr>
              <a:t>O</a:t>
            </a:r>
            <a:r>
              <a:rPr lang="en-GB" sz="3200" dirty="0">
                <a:solidFill>
                  <a:srgbClr val="333333"/>
                </a:solidFill>
                <a:effectLst/>
                <a:latin typeface="Calibri" panose="020F0502020204030204" pitchFamily="34" charset="0"/>
                <a:ea typeface="Times New Roman" panose="02020603050405020304" pitchFamily="18" charset="0"/>
              </a:rPr>
              <a:t>ngoing 3-year project, using I-CAH registry data (</a:t>
            </a:r>
            <a:r>
              <a:rPr lang="en-GB" sz="3200" dirty="0">
                <a:solidFill>
                  <a:srgbClr val="333333"/>
                </a:solidFill>
                <a:effectLst/>
                <a:latin typeface="Calibri" panose="020F0502020204030204" pitchFamily="34" charset="0"/>
                <a:ea typeface="Times New Roman" panose="02020603050405020304" pitchFamily="18" charset="0"/>
                <a:hlinkClick r:id="rId15"/>
              </a:rPr>
              <a:t>https://sdmregistries.org/</a:t>
            </a:r>
            <a:r>
              <a:rPr lang="en-GB" sz="3200" dirty="0">
                <a:solidFill>
                  <a:srgbClr val="333333"/>
                </a:solidFill>
                <a:effectLst/>
                <a:latin typeface="Calibri" panose="020F0502020204030204" pitchFamily="34" charset="0"/>
                <a:ea typeface="Times New Roman" panose="02020603050405020304" pitchFamily="18" charset="0"/>
              </a:rPr>
              <a:t>) on adults with 21-hydroxylase deficiency</a:t>
            </a:r>
            <a:r>
              <a:rPr lang="en-GB" sz="3200" dirty="0">
                <a:solidFill>
                  <a:srgbClr val="000000"/>
                </a:solidFill>
                <a:effectLst/>
                <a:latin typeface="Calibri" panose="020F0502020204030204" pitchFamily="34" charset="0"/>
                <a:ea typeface="Times New Roman" panose="02020603050405020304" pitchFamily="18" charset="0"/>
              </a:rPr>
              <a:t> from the UK and Ireland.</a:t>
            </a:r>
            <a:endParaRPr lang="en-GB" sz="3200" dirty="0">
              <a:solidFill>
                <a:srgbClr val="333333"/>
              </a:solidFill>
              <a:effectLst/>
              <a:latin typeface="Calibri" panose="020F0502020204030204" pitchFamily="34" charset="0"/>
              <a:ea typeface="Times New Roman" panose="02020603050405020304" pitchFamily="18" charset="0"/>
            </a:endParaRPr>
          </a:p>
          <a:p>
            <a:pPr marL="571500" indent="-571500" algn="just">
              <a:buFont typeface="Arial" panose="020B0604020202020204" pitchFamily="34" charset="0"/>
              <a:buChar char="•"/>
            </a:pPr>
            <a:r>
              <a:rPr lang="en-GB" sz="3200" dirty="0">
                <a:latin typeface="Calibri" panose="020F0502020204030204" pitchFamily="34" charset="0"/>
                <a:ea typeface="Times New Roman" panose="02020603050405020304" pitchFamily="18" charset="0"/>
              </a:rPr>
              <a:t>Longitudinal collection of minimal data set over initially 3 years and beyond.</a:t>
            </a:r>
          </a:p>
          <a:p>
            <a:pPr marL="571500" indent="-571500" algn="just">
              <a:buFont typeface="Arial" panose="020B0604020202020204" pitchFamily="34" charset="0"/>
              <a:buChar char="•"/>
            </a:pPr>
            <a:r>
              <a:rPr lang="en-GB" sz="3200" dirty="0">
                <a:solidFill>
                  <a:srgbClr val="000000"/>
                </a:solidFill>
                <a:effectLst/>
                <a:latin typeface="Calibri" panose="020F0502020204030204" pitchFamily="34" charset="0"/>
                <a:ea typeface="Times New Roman" panose="02020603050405020304" pitchFamily="18" charset="0"/>
              </a:rPr>
              <a:t>To explore variations in care provision between centres, and assessment of potential differences in outcomes.</a:t>
            </a:r>
            <a:endParaRPr lang="en-GB" sz="3200" dirty="0">
              <a:effectLst/>
              <a:latin typeface="Times New Roman" panose="02020603050405020304" pitchFamily="18" charset="0"/>
              <a:ea typeface="Times New Roman" panose="02020603050405020304" pitchFamily="18" charset="0"/>
            </a:endParaRPr>
          </a:p>
        </p:txBody>
      </p:sp>
      <p:sp>
        <p:nvSpPr>
          <p:cNvPr id="57" name="Google Shape;55;p13">
            <a:extLst>
              <a:ext uri="{FF2B5EF4-FFF2-40B4-BE49-F238E27FC236}">
                <a16:creationId xmlns:a16="http://schemas.microsoft.com/office/drawing/2014/main" id="{FBB8B78A-BF44-021D-666E-DF14FBDD9BA5}"/>
              </a:ext>
            </a:extLst>
          </p:cNvPr>
          <p:cNvSpPr txBox="1"/>
          <p:nvPr/>
        </p:nvSpPr>
        <p:spPr>
          <a:xfrm>
            <a:off x="485337" y="10543570"/>
            <a:ext cx="15300000" cy="720000"/>
          </a:xfrm>
          <a:prstGeom prst="rect">
            <a:avLst/>
          </a:prstGeom>
          <a:solidFill>
            <a:srgbClr val="002060"/>
          </a:solidFill>
          <a:ln>
            <a:noFill/>
          </a:ln>
        </p:spPr>
        <p:txBody>
          <a:bodyPr spcFirstLastPara="1" wrap="square" lIns="91425" tIns="108000" rIns="91425" bIns="108000" anchor="ctr" anchorCtr="0">
            <a:noAutofit/>
          </a:bodyPr>
          <a:lstStyle/>
          <a:p>
            <a:pPr>
              <a:buClr>
                <a:schemeClr val="lt1"/>
              </a:buClr>
              <a:buSzPts val="6000"/>
            </a:pPr>
            <a:r>
              <a:rPr lang="en-US" sz="4800" b="1" dirty="0">
                <a:solidFill>
                  <a:schemeClr val="lt1"/>
                </a:solidFill>
              </a:rPr>
              <a:t>   Methods</a:t>
            </a:r>
            <a:endParaRPr sz="4800" b="1" dirty="0"/>
          </a:p>
        </p:txBody>
      </p:sp>
      <p:sp>
        <p:nvSpPr>
          <p:cNvPr id="22" name="TextBox 21">
            <a:extLst>
              <a:ext uri="{FF2B5EF4-FFF2-40B4-BE49-F238E27FC236}">
                <a16:creationId xmlns:a16="http://schemas.microsoft.com/office/drawing/2014/main" id="{3DB5C9F5-D9D0-300E-5504-6C3EE895B88A}"/>
              </a:ext>
            </a:extLst>
          </p:cNvPr>
          <p:cNvSpPr txBox="1"/>
          <p:nvPr/>
        </p:nvSpPr>
        <p:spPr>
          <a:xfrm>
            <a:off x="16462222" y="6054985"/>
            <a:ext cx="15300000" cy="8201543"/>
          </a:xfrm>
          <a:prstGeom prst="rect">
            <a:avLst/>
          </a:prstGeom>
          <a:noFill/>
          <a:ln>
            <a:solidFill>
              <a:schemeClr val="bg1">
                <a:lumMod val="65000"/>
              </a:schemeClr>
            </a:solidFill>
          </a:ln>
        </p:spPr>
        <p:txBody>
          <a:bodyPr wrap="square" rtlCol="0">
            <a:noAutofit/>
          </a:bodyPr>
          <a:lstStyle/>
          <a:p>
            <a:endParaRPr lang="en-US" dirty="0"/>
          </a:p>
        </p:txBody>
      </p:sp>
      <p:sp>
        <p:nvSpPr>
          <p:cNvPr id="9" name="TextBox 8">
            <a:extLst>
              <a:ext uri="{FF2B5EF4-FFF2-40B4-BE49-F238E27FC236}">
                <a16:creationId xmlns:a16="http://schemas.microsoft.com/office/drawing/2014/main" id="{1CA13D2C-4006-296A-9C38-1DCF16FD4A82}"/>
              </a:ext>
            </a:extLst>
          </p:cNvPr>
          <p:cNvSpPr txBox="1"/>
          <p:nvPr/>
        </p:nvSpPr>
        <p:spPr>
          <a:xfrm rot="16200000">
            <a:off x="14011221" y="9288922"/>
            <a:ext cx="6267310" cy="954107"/>
          </a:xfrm>
          <a:prstGeom prst="rect">
            <a:avLst/>
          </a:prstGeom>
          <a:noFill/>
        </p:spPr>
        <p:txBody>
          <a:bodyPr wrap="square" rtlCol="0">
            <a:spAutoFit/>
          </a:bodyPr>
          <a:lstStyle/>
          <a:p>
            <a:pPr algn="ctr"/>
            <a:r>
              <a:rPr lang="en-US" sz="2800" dirty="0">
                <a:latin typeface="Calibri" panose="020F0502020204030204" pitchFamily="34" charset="0"/>
                <a:cs typeface="Calibri" panose="020F0502020204030204" pitchFamily="34" charset="0"/>
              </a:rPr>
              <a:t>Percentage of different glucocorticoids</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 used in each time period</a:t>
            </a:r>
          </a:p>
        </p:txBody>
      </p:sp>
      <p:sp>
        <p:nvSpPr>
          <p:cNvPr id="10" name="TextBox 9">
            <a:extLst>
              <a:ext uri="{FF2B5EF4-FFF2-40B4-BE49-F238E27FC236}">
                <a16:creationId xmlns:a16="http://schemas.microsoft.com/office/drawing/2014/main" id="{2C720C8D-1BA5-2B54-5D52-F0F886593291}"/>
              </a:ext>
            </a:extLst>
          </p:cNvPr>
          <p:cNvSpPr txBox="1"/>
          <p:nvPr/>
        </p:nvSpPr>
        <p:spPr>
          <a:xfrm rot="16200000">
            <a:off x="14195212" y="28677895"/>
            <a:ext cx="6358500" cy="954107"/>
          </a:xfrm>
          <a:prstGeom prst="rect">
            <a:avLst/>
          </a:prstGeom>
          <a:noFill/>
        </p:spPr>
        <p:txBody>
          <a:bodyPr wrap="square" rtlCol="0">
            <a:spAutoFit/>
          </a:bodyPr>
          <a:lstStyle/>
          <a:p>
            <a:pPr algn="ctr"/>
            <a:r>
              <a:rPr lang="en-US" sz="2800" dirty="0">
                <a:latin typeface="Calibri" panose="020F0502020204030204" pitchFamily="34" charset="0"/>
                <a:cs typeface="Calibri" panose="020F0502020204030204" pitchFamily="34" charset="0"/>
              </a:rPr>
              <a:t>Percentage of patients in different BMI categories in each time period</a:t>
            </a:r>
          </a:p>
        </p:txBody>
      </p:sp>
    </p:spTree>
    <p:extLst>
      <p:ext uri="{BB962C8B-B14F-4D97-AF65-F5344CB8AC3E}">
        <p14:creationId xmlns:p14="http://schemas.microsoft.com/office/powerpoint/2010/main" val="4015468982"/>
      </p:ext>
    </p:extLst>
  </p:cSld>
  <p:clrMapOvr>
    <a:masterClrMapping/>
  </p:clrMapOvr>
</p:sld>
</file>

<file path=ppt/theme/theme1.xml><?xml version="1.0" encoding="utf-8"?>
<a:theme xmlns:a="http://schemas.openxmlformats.org/drawingml/2006/main" name="Office Theme">
  <a:themeElements>
    <a:clrScheme name="">
      <a:dk1>
        <a:srgbClr val="FCFBE3"/>
      </a:dk1>
      <a:lt1>
        <a:srgbClr val="FFFFFF"/>
      </a:lt1>
      <a:dk2>
        <a:srgbClr val="336699"/>
      </a:dk2>
      <a:lt2>
        <a:srgbClr val="FFFF33"/>
      </a:lt2>
      <a:accent1>
        <a:srgbClr val="FFFF00"/>
      </a:accent1>
      <a:accent2>
        <a:srgbClr val="B5B5B5"/>
      </a:accent2>
      <a:accent3>
        <a:srgbClr val="ADB8CA"/>
      </a:accent3>
      <a:accent4>
        <a:srgbClr val="DADADA"/>
      </a:accent4>
      <a:accent5>
        <a:srgbClr val="FFFFAA"/>
      </a:accent5>
      <a:accent6>
        <a:srgbClr val="A4A4A4"/>
      </a:accent6>
      <a:hlink>
        <a:srgbClr val="00B4F0"/>
      </a:hlink>
      <a:folHlink>
        <a:srgbClr val="FF00A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4752</TotalTime>
  <Words>773</Words>
  <Application>Microsoft Office PowerPoint</Application>
  <PresentationFormat>Custom</PresentationFormat>
  <Paragraphs>112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Mincho</vt:lpstr>
      <vt:lpstr>Aptos</vt:lpstr>
      <vt:lpstr>Arial</vt:lpstr>
      <vt:lpstr>Calibri</vt:lpstr>
      <vt:lpstr>Times New Roman</vt:lpstr>
      <vt:lpstr>Office Theme</vt:lpstr>
      <vt:lpstr>Implementing the study into health status in adults with CAH in the UK and Ireland – CaHASE2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the dose, type and timing of glucocorticoid and mineralocorticoid replacement in 256 children and adults with congenital adrenal hyperplasia (CAH) in the I-CAH registry</dc:title>
  <dc:creator>Roisin Evans</dc:creator>
  <cp:lastModifiedBy>Roisin Evans</cp:lastModifiedBy>
  <cp:revision>139</cp:revision>
  <dcterms:modified xsi:type="dcterms:W3CDTF">2024-10-17T12:49:07Z</dcterms:modified>
</cp:coreProperties>
</file>