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255C"/>
    <a:srgbClr val="1875A4"/>
    <a:srgbClr val="00A1A4"/>
    <a:srgbClr val="1E4BDC"/>
    <a:srgbClr val="A3195B"/>
    <a:srgbClr val="2D2E83"/>
    <a:srgbClr val="1D71B8"/>
    <a:srgbClr val="36A9E1"/>
    <a:srgbClr val="2527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77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x-none" alt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23818A8-2BBF-6341-A78B-7DCD514408ED}" type="datetimeFigureOut">
              <a:rPr lang="en-US" altLang="x-none"/>
              <a:pPr/>
              <a:t>3/5/2020</a:t>
            </a:fld>
            <a:endParaRPr lang="en-US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x-none" alt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2A4F34F-5366-E243-9A07-5ED368D9E17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88991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x-none" alt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BB26E44-FBD0-7544-BA0C-E7414B3D4DBC}" type="datetimeFigureOut">
              <a:rPr lang="en-US" altLang="x-none"/>
              <a:pPr/>
              <a:t>3/5/2020</a:t>
            </a:fld>
            <a:endParaRPr lang="en-US" alt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x-none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3009C42-3FD4-394D-97A5-14F8F5A4ECE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657358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85720" y="1785953"/>
            <a:ext cx="8572560" cy="928667"/>
          </a:xfrm>
          <a:prstGeom prst="rect">
            <a:avLst/>
          </a:prstGeom>
        </p:spPr>
        <p:txBody>
          <a:bodyPr/>
          <a:lstStyle>
            <a:lvl1pPr marL="0" indent="0" algn="ctr">
              <a:defRPr sz="5400" baseline="0">
                <a:solidFill>
                  <a:srgbClr val="646464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500034" y="3286125"/>
            <a:ext cx="8143932" cy="714380"/>
          </a:xfrm>
          <a:prstGeom prst="rect">
            <a:avLst/>
          </a:prstGeom>
        </p:spPr>
        <p:txBody>
          <a:bodyPr/>
          <a:lstStyle>
            <a:lvl1pPr marL="0" indent="0" algn="ctr">
              <a:defRPr sz="30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106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7643813" cy="8572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4800" baseline="0">
                <a:solidFill>
                  <a:srgbClr val="646464"/>
                </a:solidFill>
                <a:latin typeface="Arial Black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71472" y="2428868"/>
            <a:ext cx="7643866" cy="392909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7134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4714876" y="3000372"/>
            <a:ext cx="4133267" cy="32861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16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357158" y="3000372"/>
            <a:ext cx="4143404" cy="32861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1600" baseline="0">
                <a:solidFill>
                  <a:srgbClr val="898989"/>
                </a:solidFill>
                <a:latin typeface="Arial" pitchFamily="34" charset="0"/>
                <a:ea typeface="DotumChe" pitchFamily="49" charset="-127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357158" y="1571612"/>
            <a:ext cx="8501122" cy="128588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2400" baseline="0">
                <a:solidFill>
                  <a:srgbClr val="646464"/>
                </a:solidFill>
                <a:latin typeface="Arial Black" pitchFamily="34" charset="0"/>
                <a:ea typeface="DotumChe" pitchFamily="49" charset="-127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257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71472" y="1500174"/>
            <a:ext cx="7500990" cy="6429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3500">
                <a:solidFill>
                  <a:srgbClr val="6464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71472" y="2428868"/>
            <a:ext cx="7500990" cy="242889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16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867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57188" y="1857375"/>
            <a:ext cx="8429625" cy="1643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5400">
                <a:solidFill>
                  <a:srgbClr val="646464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57188" y="4000505"/>
            <a:ext cx="8429625" cy="20002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1600" baseline="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188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571472" y="2214584"/>
            <a:ext cx="7500942" cy="428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 noProof="0" smtClean="0"/>
              <a:t>Click icon to add table</a:t>
            </a:r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71472" y="1500174"/>
            <a:ext cx="7500990" cy="6429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3500">
                <a:solidFill>
                  <a:srgbClr val="6464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13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571473" y="2214554"/>
            <a:ext cx="7500990" cy="42862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71472" y="1500174"/>
            <a:ext cx="7500990" cy="6429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3500">
                <a:solidFill>
                  <a:srgbClr val="64646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111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214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Q/Hel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1928813"/>
            <a:ext cx="8534400" cy="4700587"/>
          </a:xfrm>
          <a:prstGeom prst="rect">
            <a:avLst/>
          </a:prstGeom>
          <a:solidFill>
            <a:srgbClr val="9E2064"/>
          </a:solidFill>
          <a:ln w="9525">
            <a:solidFill>
              <a:srgbClr val="558ED5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lnSpc>
                <a:spcPts val="3800"/>
              </a:lnSpc>
              <a:defRPr/>
            </a:pPr>
            <a:endParaRPr lang="x-none" altLang="x-none" sz="4200" smtClean="0">
              <a:solidFill>
                <a:srgbClr val="FFFFFF"/>
              </a:solidFill>
              <a:latin typeface="Gotham Black" charset="0"/>
              <a:ea typeface="Gotham Black" charset="0"/>
              <a:cs typeface="Gotham Black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57209" y="1928802"/>
            <a:ext cx="8429633" cy="857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4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57158" y="2928934"/>
            <a:ext cx="8429684" cy="36433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529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r" defTabSz="498475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Gotham Black"/>
          <a:ea typeface="+mj-ea"/>
          <a:cs typeface="+mj-cs"/>
        </a:defRPr>
      </a:lvl1pPr>
      <a:lvl2pPr algn="r" defTabSz="4984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2pPr>
      <a:lvl3pPr algn="r" defTabSz="4984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3pPr>
      <a:lvl4pPr algn="r" defTabSz="4984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4pPr>
      <a:lvl5pPr algn="r" defTabSz="49847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5pPr>
      <a:lvl6pPr marL="457200" algn="r" defTabSz="49847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6pPr>
      <a:lvl7pPr marL="914400" algn="r" defTabSz="49847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7pPr>
      <a:lvl8pPr marL="1371600" algn="r" defTabSz="49847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8pPr>
      <a:lvl9pPr marL="1828800" algn="r" defTabSz="49847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Gotham Black" charset="0"/>
        </a:defRPr>
      </a:lvl9pPr>
    </p:titleStyle>
    <p:bodyStyle>
      <a:lvl1pPr marL="373063" indent="-373063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6188" indent="-249238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250" indent="-249238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4725" indent="-249238" algn="l" defTabSz="4984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4937" indent="-249540" algn="l" defTabSz="49908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4017" indent="-249540" algn="l" defTabSz="49908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3096" indent="-249540" algn="l" defTabSz="49908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2176" indent="-249540" algn="l" defTabSz="49908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9080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8159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7239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6318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5398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4477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3557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2636" algn="l" defTabSz="4990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210846" y="3541285"/>
            <a:ext cx="764010" cy="360040"/>
          </a:xfrm>
          <a:prstGeom prst="rect">
            <a:avLst/>
          </a:prstGeom>
          <a:solidFill>
            <a:srgbClr val="00A1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118045" y="2565744"/>
            <a:ext cx="5884760" cy="152805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x-none" sz="2000" dirty="0">
                <a:solidFill>
                  <a:srgbClr val="66255C"/>
                </a:solidFill>
              </a:rPr>
              <a:t>Are you passionate about science </a:t>
            </a:r>
            <a:r>
              <a:rPr lang="en-US" altLang="x-none" sz="2000" dirty="0" smtClean="0">
                <a:solidFill>
                  <a:srgbClr val="66255C"/>
                </a:solidFill>
              </a:rPr>
              <a:t>communication, myth </a:t>
            </a:r>
            <a:r>
              <a:rPr lang="en-US" altLang="x-none" sz="2000" dirty="0">
                <a:solidFill>
                  <a:srgbClr val="66255C"/>
                </a:solidFill>
              </a:rPr>
              <a:t>busting and handy with a video app?</a:t>
            </a:r>
          </a:p>
          <a:p>
            <a:pPr algn="l" eaLnBrk="1" hangingPunct="1"/>
            <a:r>
              <a:rPr lang="en-US" altLang="x-none" sz="2000" dirty="0">
                <a:solidFill>
                  <a:srgbClr val="66255C"/>
                </a:solidFill>
              </a:rPr>
              <a:t>Enter the Society for Endocrinology’s </a:t>
            </a:r>
            <a:r>
              <a:rPr lang="en-US" altLang="x-none" sz="2000" b="1" dirty="0" smtClean="0">
                <a:solidFill>
                  <a:srgbClr val="66255C"/>
                </a:solidFill>
              </a:rPr>
              <a:t>Undergraduate Video </a:t>
            </a:r>
            <a:r>
              <a:rPr lang="en-US" altLang="x-none" sz="2000" b="1" dirty="0">
                <a:solidFill>
                  <a:srgbClr val="66255C"/>
                </a:solidFill>
              </a:rPr>
              <a:t>Award </a:t>
            </a:r>
            <a:r>
              <a:rPr lang="en-US" altLang="x-none" sz="2000" dirty="0">
                <a:solidFill>
                  <a:srgbClr val="66255C"/>
                </a:solidFill>
              </a:rPr>
              <a:t>and win up to </a:t>
            </a:r>
            <a:r>
              <a:rPr lang="en-US" altLang="x-none" sz="2000" b="1" dirty="0">
                <a:solidFill>
                  <a:schemeClr val="bg1"/>
                </a:solidFill>
              </a:rPr>
              <a:t>£</a:t>
            </a:r>
            <a:r>
              <a:rPr lang="en-US" altLang="x-none" sz="2000" b="1" dirty="0" smtClean="0">
                <a:solidFill>
                  <a:schemeClr val="bg1"/>
                </a:solidFill>
              </a:rPr>
              <a:t>300!</a:t>
            </a:r>
            <a:endParaRPr lang="en-GB" altLang="x-none" sz="20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5696" y="1840560"/>
            <a:ext cx="4644007" cy="5333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11" y="-54722"/>
            <a:ext cx="9156694" cy="1648912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4093003" y="4267044"/>
            <a:ext cx="1967231" cy="1250188"/>
          </a:xfrm>
          <a:prstGeom prst="roundRect">
            <a:avLst/>
          </a:prstGeom>
          <a:solidFill>
            <a:srgbClr val="2D2E8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2093437" y="4267044"/>
            <a:ext cx="1967231" cy="1250188"/>
          </a:xfrm>
          <a:prstGeom prst="roundRect">
            <a:avLst/>
          </a:prstGeom>
          <a:solidFill>
            <a:srgbClr val="1D71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85413" y="4268926"/>
            <a:ext cx="1967231" cy="1248306"/>
          </a:xfrm>
          <a:prstGeom prst="roundRect">
            <a:avLst/>
          </a:prstGeom>
          <a:solidFill>
            <a:srgbClr val="66255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96762" y="4536241"/>
            <a:ext cx="1825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Find a hormone-related story in the news</a:t>
            </a:r>
            <a:endParaRPr lang="en-GB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43084" y="4578016"/>
            <a:ext cx="17667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Make a 1-2 minute video</a:t>
            </a:r>
            <a:endParaRPr lang="en-GB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81076" y="4494441"/>
            <a:ext cx="1749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Submit your video by </a:t>
            </a:r>
            <a:r>
              <a:rPr lang="en-GB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 April 2020</a:t>
            </a:r>
            <a:endParaRPr lang="en-GB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0936" y="4159665"/>
            <a:ext cx="398955" cy="360040"/>
          </a:xfrm>
          <a:prstGeom prst="ellipse">
            <a:avLst/>
          </a:prstGeom>
          <a:solidFill>
            <a:srgbClr val="00A1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074708" y="4155887"/>
            <a:ext cx="398955" cy="360040"/>
          </a:xfrm>
          <a:prstGeom prst="ellipse">
            <a:avLst/>
          </a:prstGeom>
          <a:solidFill>
            <a:srgbClr val="00A1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059241" y="4155887"/>
            <a:ext cx="398955" cy="360040"/>
          </a:xfrm>
          <a:prstGeom prst="ellipse">
            <a:avLst/>
          </a:prstGeom>
          <a:solidFill>
            <a:srgbClr val="00A1A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115696" y="4170408"/>
            <a:ext cx="405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</a:t>
            </a:r>
            <a:endParaRPr lang="en-GB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26151" y="4155887"/>
            <a:ext cx="405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GB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GB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01461" y="4171324"/>
            <a:ext cx="405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GB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GB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1813" y="5678210"/>
            <a:ext cx="7139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66255C"/>
                </a:solidFill>
                <a:latin typeface="Arial" pitchFamily="34" charset="0"/>
                <a:cs typeface="Arial" pitchFamily="34" charset="0"/>
              </a:rPr>
              <a:t>Learn more at </a:t>
            </a:r>
            <a:r>
              <a:rPr lang="en-GB" sz="2400" dirty="0" smtClean="0">
                <a:solidFill>
                  <a:srgbClr val="66255C"/>
                </a:solidFill>
                <a:latin typeface="Arial Rounded MT Bold" panose="020F0704030504030204" pitchFamily="34" charset="0"/>
                <a:cs typeface="Arial" pitchFamily="34" charset="0"/>
              </a:rPr>
              <a:t>endocrinology.org/video</a:t>
            </a:r>
            <a:endParaRPr lang="en-GB" sz="2000" dirty="0">
              <a:solidFill>
                <a:srgbClr val="66255C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662" y="1633871"/>
            <a:ext cx="3070834" cy="85434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13" y="1821034"/>
            <a:ext cx="4730906" cy="646232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6578620" y="2934804"/>
            <a:ext cx="2034517" cy="1864846"/>
            <a:chOff x="6578620" y="2934804"/>
            <a:chExt cx="2034517" cy="1864846"/>
          </a:xfrm>
        </p:grpSpPr>
        <p:sp>
          <p:nvSpPr>
            <p:cNvPr id="12" name="Oval 11"/>
            <p:cNvSpPr/>
            <p:nvPr/>
          </p:nvSpPr>
          <p:spPr>
            <a:xfrm>
              <a:off x="6578620" y="2934804"/>
              <a:ext cx="2034517" cy="1864846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991180" y="3266999"/>
              <a:ext cx="153625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solidFill>
                    <a:srgbClr val="FFC000"/>
                  </a:solidFill>
                  <a:latin typeface="Arial Rounded MT Bold" panose="020F0704030504030204" pitchFamily="34" charset="0"/>
                  <a:cs typeface="Arial" pitchFamily="34" charset="0"/>
                </a:rPr>
                <a:t>PRIZES:</a:t>
              </a:r>
            </a:p>
            <a:p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lang="en-GB" sz="2000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</a:t>
              </a:r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GB" sz="2000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nd   </a:t>
              </a:r>
            </a:p>
            <a:p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GB" sz="2000" baseline="30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rd</a:t>
              </a:r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 </a:t>
              </a:r>
              <a:endParaRPr lang="en-GB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425602" y="3566949"/>
              <a:ext cx="697627" cy="10002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£300</a:t>
              </a:r>
            </a:p>
            <a:p>
              <a:pPr>
                <a:spcAft>
                  <a:spcPts val="3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£200</a:t>
              </a:r>
            </a:p>
            <a:p>
              <a:pPr>
                <a:spcAft>
                  <a:spcPts val="300"/>
                </a:spcAft>
              </a:pPr>
              <a:r>
                <a:rPr lang="en-GB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£100</a:t>
              </a:r>
              <a:endParaRPr lang="en-GB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osci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Biosci PowerPoint Template</Template>
  <TotalTime>235</TotalTime>
  <Words>71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Arial Rounded MT Bold</vt:lpstr>
      <vt:lpstr>Calibri</vt:lpstr>
      <vt:lpstr>Calibri Light</vt:lpstr>
      <vt:lpstr>DotumChe</vt:lpstr>
      <vt:lpstr>Gotham Black</vt:lpstr>
      <vt:lpstr>Biosci PowerPoint Template</vt:lpstr>
      <vt:lpstr>Custom Design</vt:lpstr>
      <vt:lpstr>PowerPoint Presentation</vt:lpstr>
    </vt:vector>
  </TitlesOfParts>
  <Company>Society for Endocrinology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laura.udakis</dc:creator>
  <cp:lastModifiedBy>Lynsey Forsyth</cp:lastModifiedBy>
  <cp:revision>21</cp:revision>
  <dcterms:created xsi:type="dcterms:W3CDTF">2014-09-29T08:18:51Z</dcterms:created>
  <dcterms:modified xsi:type="dcterms:W3CDTF">2020-03-05T10:10:54Z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