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8"/>
  </p:notesMasterIdLst>
  <p:sldIdLst>
    <p:sldId id="256" r:id="rId3"/>
    <p:sldId id="471" r:id="rId4"/>
    <p:sldId id="286" r:id="rId5"/>
    <p:sldId id="295" r:id="rId6"/>
    <p:sldId id="299" r:id="rId7"/>
    <p:sldId id="472" r:id="rId8"/>
    <p:sldId id="298" r:id="rId9"/>
    <p:sldId id="287" r:id="rId10"/>
    <p:sldId id="303" r:id="rId11"/>
    <p:sldId id="291" r:id="rId12"/>
    <p:sldId id="289" r:id="rId13"/>
    <p:sldId id="300" r:id="rId14"/>
    <p:sldId id="301" r:id="rId15"/>
    <p:sldId id="288" r:id="rId16"/>
    <p:sldId id="4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254" autoAdjust="0"/>
  </p:normalViewPr>
  <p:slideViewPr>
    <p:cSldViewPr snapToGrid="0">
      <p:cViewPr varScale="1">
        <p:scale>
          <a:sx n="96" d="100"/>
          <a:sy n="96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3BE78-50C1-4123-A397-02EAFD93875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7A8A8-DD23-4A83-B37A-7520D9BB7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5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7A8A8-DD23-4A83-B37A-7520D9BB70A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981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example the Liege Acromegaly Survey </a:t>
            </a:r>
            <a:r>
              <a:rPr lang="en-GB" dirty="0" err="1"/>
              <a:t>resgistry</a:t>
            </a:r>
            <a:r>
              <a:rPr lang="en-GB" dirty="0"/>
              <a:t> has around 3,200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7A8A8-DD23-4A83-B37A-7520D9BB70A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43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See that the last publication was some time ago.</a:t>
            </a:r>
          </a:p>
          <a:p>
            <a:r>
              <a:rPr lang="en-GB" dirty="0"/>
              <a:t>Radiotherapy, surgery, medical treatment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7A8A8-DD23-4A83-B37A-7520D9BB70A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096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Abstract presented at the American Endocrine Society in 2020</a:t>
            </a:r>
          </a:p>
          <a:p>
            <a:r>
              <a:rPr lang="en-GB" dirty="0"/>
              <a:t>All cause mortality is increased in acromegaly over this period in UK</a:t>
            </a:r>
          </a:p>
          <a:p>
            <a:r>
              <a:rPr lang="en-GB" dirty="0"/>
              <a:t>Excess mortality related mainly to vascular disease </a:t>
            </a:r>
          </a:p>
          <a:p>
            <a:r>
              <a:rPr lang="en-GB" dirty="0"/>
              <a:t>Although respiratory disease also contributes</a:t>
            </a:r>
          </a:p>
          <a:p>
            <a:r>
              <a:rPr lang="en-GB" dirty="0"/>
              <a:t>And happens in the first 5 years</a:t>
            </a:r>
          </a:p>
          <a:p>
            <a:endParaRPr lang="en-GB" dirty="0"/>
          </a:p>
          <a:p>
            <a:r>
              <a:rPr lang="en-GB" dirty="0"/>
              <a:t>Always a lot of concern about cancer in acromegaly, with the theoretical and in vitro supported evidence that GH is facilitatory</a:t>
            </a:r>
          </a:p>
          <a:p>
            <a:r>
              <a:rPr lang="en-GB" dirty="0"/>
              <a:t>But these important data show that there is no increased risk of mortality from any cancer in acromegaly and indeed Steve Orme tells me, any increase in cancer incidence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7A8A8-DD23-4A83-B37A-7520D9BB70A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69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Another study presented in abstract form at ECE 2020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7A8A8-DD23-4A83-B37A-7520D9BB70A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79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BES 2021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7A8A8-DD23-4A83-B37A-7520D9BB70A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95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C4DB6-8972-EF4B-8E71-23E5A7C092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7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43F0C3-7F64-45A2-BC33-5039BAFF7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811093E-0FB2-4A6C-9546-18360CAD7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3FB1C4-2C82-4EC8-B4AD-536F2980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DD92E1-40A8-4115-B090-1D425F087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6D98CA-67D4-4547-A784-69702B939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86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0A3158-6C42-4AAF-A045-0573B8E7A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0F75DB2-4D29-4DF9-9906-1B22C1727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F9BD0F-EFD9-44F0-906F-0AE9939F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DCF193-64D4-4E17-82A8-F46C5035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3651FF-01E5-4E21-965E-8937A341E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40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1E020EE-3911-491F-A656-A03D827FE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6F04305-DAB7-486E-823C-0734EAADE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4A0787-465E-42FD-A8EE-039DB827F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B51F2F5-4A04-48DB-9458-038C82B07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B68F61E-76B2-4238-B4F7-E4019813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793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(F)+Text(L)+Head(2+)+Line(N)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46A8C96C-1FEB-9A44-B355-B1CD7BCE1D6C}"/>
              </a:ext>
            </a:extLst>
          </p:cNvPr>
          <p:cNvSpPr/>
          <p:nvPr userDrawn="1"/>
        </p:nvSpPr>
        <p:spPr>
          <a:xfrm>
            <a:off x="173049" y="181769"/>
            <a:ext cx="11854597" cy="6505575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u="sng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26960" y="776049"/>
            <a:ext cx="3846529" cy="196647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000" b="0" i="0" cap="all" baseline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="" xmlns:a16="http://schemas.microsoft.com/office/drawing/2014/main" id="{DB4FC63F-99CD-7640-9C8D-1B7E902410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2751" y="1027826"/>
            <a:ext cx="3846529" cy="894278"/>
          </a:xfrm>
        </p:spPr>
        <p:txBody>
          <a:bodyPr lIns="0" tIns="0" rIns="0" bIns="0" anchor="t"/>
          <a:lstStyle>
            <a:lvl1pPr algn="l">
              <a:lnSpc>
                <a:spcPts val="3500"/>
              </a:lnSpc>
              <a:defRPr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="" xmlns:a16="http://schemas.microsoft.com/office/drawing/2014/main" id="{3CCCB84A-5CC9-2F45-8CB7-13410334A6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16479" y="2165713"/>
            <a:ext cx="3852801" cy="180304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400"/>
              </a:lnSpc>
              <a:buFontTx/>
              <a:buNone/>
              <a:defRPr sz="1000" cap="none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edit body copy.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9107C0B0-C05E-F14A-A434-3FC4B25EA70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943B16C0-82F7-0440-BFFF-5A625AF54DD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A900F859-B96F-7A48-8D1D-000F41D0790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7F5EA9-27DA-F040-8E4C-96A84ED62B1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3F7CE98C-6EAB-4F63-A297-C234882D3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74347" y="367749"/>
            <a:ext cx="718390" cy="15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358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058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626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38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753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865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861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43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BB3758-F545-442C-B779-A5F9C284E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AC2D124-442B-4157-8B7D-6C77A153A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29E1A2-CD83-485C-BB43-74A699436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A6E040-016B-4BEB-A533-E4B71074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6053374-0C10-4970-B6D8-F42B14E3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455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824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6880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8462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15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9551D6-2953-4E86-9E87-D9ACBBDA0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3908953-891B-4537-B8E9-D31C548C1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98E7D7-7053-4CBA-A9CE-EAFCD57D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C9FEDA-91AA-4264-B43C-8C4E575C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8A21A5-FBAB-47C4-883F-09358C01E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89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0A5408-C57A-401A-B144-CD1B1EF8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ED9582-4AC9-49DB-BA97-81414E3EA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8E4D8CD-08E2-41A5-8308-28084E82F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F02F0C9-98DB-4A84-9FEE-5864FA433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7A38B7F-9A86-42AC-AFE0-6012049C5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15E0516-2D59-48BE-8983-3828FFEA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9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CC215F-4E59-455C-B6CC-597B7575B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0940A4A-322B-48E6-8FA7-B4D760B7B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F49B767-08B5-46A7-8D20-68DA9EE24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6328BDA-ED9C-4AFE-8869-2E579D26FC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57E3E3C-8F72-45CA-86F3-8E998E3554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B9D479F-F3F4-40EF-8E95-16DC2BADE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D8EC48C-7846-4175-821F-4D551BBA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B1B0BDC-A369-48FF-8401-609DE9599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86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7446BB-A96C-4371-9CEB-1AF5B98F2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0EC6CBB-AB45-40F7-8E42-D543ECB0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EF17D82-2759-46B1-9555-525A65276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F12B131-E0A2-4C1A-A1AF-83EAF7D3C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05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EC24DDB-028F-4AEA-953B-82D7BA34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631BBAB-A050-4996-A4D7-5488AA5DD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98D1238-6A32-4E4C-A80A-E0B786A5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97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CE180A-14BA-46D7-A837-78D578045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1E6C94-4AB6-43CE-B939-C6DC5CF64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67F8803-6088-41C8-8E90-AC808F208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69293A4-8659-4385-BFBF-D1E8040A3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B809A5B-2465-433E-AAB5-5AF354A2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4B5C03E-6631-46D5-A4FB-B549AE23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41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DD8507-D0FB-44BF-8794-3EFF5493C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9C33639-1E75-42BD-8E96-DF02F18981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6D4CFB2-8BF8-47FA-8903-407F9FB32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3509439-DA30-4F25-B26F-7CEE54961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4AD0242-2AEA-4795-8428-651B1795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3E8A47D-FCCF-4ECF-B96D-52E866A21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86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ADE36C6-26D7-42F1-9432-D1BA5C76F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B8658F-6E30-4F79-B298-211107A84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F1B31AE-4FEF-4E31-8808-4DB6DD7669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DEE42-A824-44C5-BBC1-82993FBFF3DF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4930A5-81D5-4EA4-ABD1-58893FDB6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31FCD3-7D4B-4D5B-BD58-13D713CEA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40B5B-1902-4D80-A5C3-FCFD19772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50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A9303-AFE3-4C9D-B88A-7B5F35C966B5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F878-0211-4D3B-8501-0C1F614F0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75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gov.uk/government/organisations/health-and-social-care-information-cent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530/endoabs.70.AEP657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530/endoabs.77.OP3.1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887" y="4377290"/>
            <a:ext cx="9144000" cy="165576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accent1"/>
                </a:solidFill>
              </a:rPr>
              <a:t>Dr Claire Higham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4C4DD26-7785-6DAF-7E77-E10223864AD8}"/>
              </a:ext>
            </a:extLst>
          </p:cNvPr>
          <p:cNvSpPr txBox="1"/>
          <p:nvPr/>
        </p:nvSpPr>
        <p:spPr>
          <a:xfrm>
            <a:off x="2185025" y="2061646"/>
            <a:ext cx="78219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>
                <a:solidFill>
                  <a:schemeClr val="accent1">
                    <a:lumMod val="75000"/>
                  </a:schemeClr>
                </a:solidFill>
              </a:rPr>
              <a:t>UK Acromegaly Register:</a:t>
            </a:r>
          </a:p>
          <a:p>
            <a:r>
              <a:rPr lang="en-GB" sz="6000" dirty="0">
                <a:solidFill>
                  <a:schemeClr val="accent1">
                    <a:lumMod val="75000"/>
                  </a:schemeClr>
                </a:solidFill>
              </a:rPr>
              <a:t>Past, Present and Future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="" xmlns:a16="http://schemas.microsoft.com/office/drawing/2014/main" id="{4EDE86CF-81D2-F7F0-0E3B-407BED4D8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1135" y="5122474"/>
            <a:ext cx="4608512" cy="24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FD096"/>
              </a:buClr>
              <a:buSzPct val="185000"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Consultant Endocrinologist,         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The Christie Hospital NHS FT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FD096"/>
              </a:buClr>
              <a:buSzPct val="185000"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Honorary Senior Lecturer,   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University of Manchester                   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FD096"/>
              </a:buClr>
              <a:buSzPct val="185000"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FD096"/>
              </a:buClr>
              <a:buSzPct val="185000"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547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3DBBE72-0E57-DF00-DBA9-05CED952D74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86" b="6641"/>
          <a:stretch/>
        </p:blipFill>
        <p:spPr>
          <a:xfrm>
            <a:off x="46260" y="3425708"/>
            <a:ext cx="6248400" cy="22992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0FE4F47-4A8C-BE08-1DA9-F7F8557E0BD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473"/>
          <a:stretch/>
        </p:blipFill>
        <p:spPr>
          <a:xfrm>
            <a:off x="153020" y="1126578"/>
            <a:ext cx="6381750" cy="244778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03C1F5A-9A33-4C9B-2817-BD8A1E855A31}"/>
              </a:ext>
            </a:extLst>
          </p:cNvPr>
          <p:cNvSpPr txBox="1"/>
          <p:nvPr/>
        </p:nvSpPr>
        <p:spPr>
          <a:xfrm>
            <a:off x="7036905" y="6514614"/>
            <a:ext cx="93668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Orme SM, McNally R, et al.. J </a:t>
            </a:r>
            <a:r>
              <a:rPr lang="en-GB" sz="1400" b="0" i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Endocr</a:t>
            </a:r>
            <a:r>
              <a:rPr lang="en-GB" sz="1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Soc. 2020;4(</a:t>
            </a:r>
            <a:r>
              <a:rPr lang="en-GB" sz="1400" b="0" i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suppl</a:t>
            </a:r>
            <a:r>
              <a:rPr lang="en-GB" sz="1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1):SUN-LB48.</a:t>
            </a:r>
            <a:endParaRPr lang="en-GB" sz="1400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A3500E3D-D3F5-7F91-E1C6-37111BE79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E7FC770-84C1-C01C-3BD8-59022DF34444}"/>
              </a:ext>
            </a:extLst>
          </p:cNvPr>
          <p:cNvSpPr txBox="1"/>
          <p:nvPr/>
        </p:nvSpPr>
        <p:spPr>
          <a:xfrm>
            <a:off x="1002506" y="236346"/>
            <a:ext cx="10584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Increased mortality in acromegaly is mainly due to vascular and respiratory disease </a:t>
            </a:r>
          </a:p>
          <a:p>
            <a:pPr algn="ctr"/>
            <a:r>
              <a:rPr lang="en-GB" sz="2400" dirty="0">
                <a:solidFill>
                  <a:schemeClr val="accent1"/>
                </a:solidFill>
              </a:rPr>
              <a:t>and is normalised by control of GH secretion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F492CFF-322D-88E3-FC00-734B2B4DF62C}"/>
              </a:ext>
            </a:extLst>
          </p:cNvPr>
          <p:cNvSpPr txBox="1"/>
          <p:nvPr/>
        </p:nvSpPr>
        <p:spPr>
          <a:xfrm>
            <a:off x="6400801" y="2006675"/>
            <a:ext cx="1995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Mortality 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F2E4B7C-CE8F-1F24-D50D-C35A358287FC}"/>
              </a:ext>
            </a:extLst>
          </p:cNvPr>
          <p:cNvSpPr txBox="1"/>
          <p:nvPr/>
        </p:nvSpPr>
        <p:spPr>
          <a:xfrm>
            <a:off x="6377610" y="4414533"/>
            <a:ext cx="2928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Cancer Mortality Data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A1EA52E-CFC5-A2E8-1799-69C694C01A4D}"/>
              </a:ext>
            </a:extLst>
          </p:cNvPr>
          <p:cNvSpPr txBox="1"/>
          <p:nvPr/>
        </p:nvSpPr>
        <p:spPr>
          <a:xfrm>
            <a:off x="4535066" y="5975323"/>
            <a:ext cx="7721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Linkage to NHS Digital </a:t>
            </a:r>
            <a:r>
              <a:rPr lang="en-GB" b="0" i="0" u="none" strike="noStrike" dirty="0">
                <a:solidFill>
                  <a:schemeClr val="accent1"/>
                </a:solidFill>
                <a:effectLst/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Health and Social Care Information Centre - GOV.UK</a:t>
            </a: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23513708-60D7-BF7F-384B-BF639CABE5D8}"/>
              </a:ext>
            </a:extLst>
          </p:cNvPr>
          <p:cNvSpPr txBox="1"/>
          <p:nvPr/>
        </p:nvSpPr>
        <p:spPr>
          <a:xfrm>
            <a:off x="9740348" y="3052801"/>
            <a:ext cx="15231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n= 1845</a:t>
            </a:r>
          </a:p>
          <a:p>
            <a:r>
              <a:rPr lang="en-GB" sz="2400" dirty="0">
                <a:solidFill>
                  <a:schemeClr val="accent1"/>
                </a:solidFill>
              </a:rPr>
              <a:t>1970-2016</a:t>
            </a:r>
          </a:p>
        </p:txBody>
      </p:sp>
    </p:spTree>
    <p:extLst>
      <p:ext uri="{BB962C8B-B14F-4D97-AF65-F5344CB8AC3E}">
        <p14:creationId xmlns:p14="http://schemas.microsoft.com/office/powerpoint/2010/main" val="384810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9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9305ABA-507E-B501-290D-FBDEB970D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6AA870E-0F34-9A92-B9A3-C934B14C58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486" y="1430157"/>
            <a:ext cx="8415860" cy="45097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86F545D-19F9-231F-331C-F453DACB3FE9}"/>
              </a:ext>
            </a:extLst>
          </p:cNvPr>
          <p:cNvSpPr txBox="1"/>
          <p:nvPr/>
        </p:nvSpPr>
        <p:spPr>
          <a:xfrm>
            <a:off x="1094167" y="44344"/>
            <a:ext cx="108470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The impact of variations in laboratory measurements of IGF-1 and random GH on the </a:t>
            </a:r>
          </a:p>
          <a:p>
            <a:pPr algn="ctr"/>
            <a:r>
              <a:rPr lang="en-GB" sz="2400" dirty="0">
                <a:solidFill>
                  <a:schemeClr val="accent1"/>
                </a:solidFill>
              </a:rPr>
              <a:t>classification of acromegaly disease activity status:</a:t>
            </a:r>
          </a:p>
          <a:p>
            <a:pPr algn="ctr"/>
            <a:r>
              <a:rPr lang="en-GB" sz="2400" dirty="0">
                <a:solidFill>
                  <a:schemeClr val="accent1"/>
                </a:solidFill>
              </a:rPr>
              <a:t>Lessons from the UK Acromegaly Register Reference Laboratory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D0E359A-085F-C19D-EBA4-DD7A74D207D4}"/>
              </a:ext>
            </a:extLst>
          </p:cNvPr>
          <p:cNvSpPr txBox="1"/>
          <p:nvPr/>
        </p:nvSpPr>
        <p:spPr>
          <a:xfrm>
            <a:off x="5724939" y="6505879"/>
            <a:ext cx="92303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Bashir et al Endocrine Abstracts (2020) </a:t>
            </a:r>
            <a:r>
              <a:rPr lang="en-GB" sz="1400" b="1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70</a:t>
            </a:r>
            <a:r>
              <a:rPr lang="en-GB" sz="1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AEP657 | DOI: </a:t>
            </a:r>
            <a:r>
              <a:rPr lang="en-GB" sz="1400" b="0" i="1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10.1530/endoabs.70.AEP657</a:t>
            </a:r>
            <a:endParaRPr lang="en-GB" sz="1400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90FD365-7438-1F88-B31B-E25DFC6A5222}"/>
              </a:ext>
            </a:extLst>
          </p:cNvPr>
          <p:cNvSpPr txBox="1"/>
          <p:nvPr/>
        </p:nvSpPr>
        <p:spPr>
          <a:xfrm>
            <a:off x="9093200" y="2406749"/>
            <a:ext cx="2636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5 local centres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4 different assays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461BA06-6EF4-218D-9EDC-A12871EC984C}"/>
              </a:ext>
            </a:extLst>
          </p:cNvPr>
          <p:cNvSpPr txBox="1"/>
          <p:nvPr/>
        </p:nvSpPr>
        <p:spPr>
          <a:xfrm>
            <a:off x="9093200" y="3893198"/>
            <a:ext cx="26322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good correlation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reference ranges</a:t>
            </a:r>
          </a:p>
        </p:txBody>
      </p:sp>
    </p:spTree>
    <p:extLst>
      <p:ext uri="{BB962C8B-B14F-4D97-AF65-F5344CB8AC3E}">
        <p14:creationId xmlns:p14="http://schemas.microsoft.com/office/powerpoint/2010/main" val="322155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Content Placeholder 3" descr="Chart, line chart&#10;&#10;Description automatically generated">
            <a:extLst>
              <a:ext uri="{FF2B5EF4-FFF2-40B4-BE49-F238E27FC236}">
                <a16:creationId xmlns="" xmlns:a16="http://schemas.microsoft.com/office/drawing/2014/main" id="{327DBD69-9524-FEB9-5C04-576B7EC3DB10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" b="7217"/>
          <a:stretch>
            <a:fillRect/>
          </a:stretch>
        </p:blipFill>
        <p:spPr bwMode="auto">
          <a:xfrm>
            <a:off x="1278655" y="1503812"/>
            <a:ext cx="6952912" cy="4530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A44E31D-5DFD-3D49-2E18-2D66C819BB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626564D-CE2C-9546-1679-4F1A7E8FA127}"/>
              </a:ext>
            </a:extLst>
          </p:cNvPr>
          <p:cNvSpPr txBox="1"/>
          <p:nvPr/>
        </p:nvSpPr>
        <p:spPr>
          <a:xfrm>
            <a:off x="7985760" y="2248984"/>
            <a:ext cx="394794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n = 2138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41,331 person-</a:t>
            </a:r>
            <a:r>
              <a:rPr lang="en-GB" sz="2400" dirty="0" err="1">
                <a:solidFill>
                  <a:schemeClr val="accent1"/>
                </a:solidFill>
              </a:rPr>
              <a:t>yrs</a:t>
            </a:r>
            <a:r>
              <a:rPr lang="en-GB" sz="2400" dirty="0">
                <a:solidFill>
                  <a:schemeClr val="accent1"/>
                </a:solidFill>
              </a:rPr>
              <a:t> follow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29 centres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1210 normal GH and IGF-1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326 high GH and high IGF-1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429 high GH normal IGF-1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173 normal GH high IGF-1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6A6A884-EF8A-82C1-1649-42F837FB6EC7}"/>
              </a:ext>
            </a:extLst>
          </p:cNvPr>
          <p:cNvSpPr txBox="1"/>
          <p:nvPr/>
        </p:nvSpPr>
        <p:spPr>
          <a:xfrm>
            <a:off x="1156735" y="147686"/>
            <a:ext cx="109162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Discordant growth hormone and insulin like growth factor-1 values are associated with an increased mortality over concordant normal values in patients treated for acromegaly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F15B009-B985-F7F8-EB54-035F5864EB4A}"/>
              </a:ext>
            </a:extLst>
          </p:cNvPr>
          <p:cNvSpPr txBox="1"/>
          <p:nvPr/>
        </p:nvSpPr>
        <p:spPr>
          <a:xfrm>
            <a:off x="5481390" y="6546056"/>
            <a:ext cx="108435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0" i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Abeyaratne</a:t>
            </a:r>
            <a:r>
              <a:rPr lang="fr-FR" sz="1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 et al </a:t>
            </a:r>
            <a:r>
              <a:rPr lang="fr-FR" sz="1400" b="0" i="1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EndocrineAbstracts</a:t>
            </a:r>
            <a:r>
              <a:rPr lang="fr-FR" sz="1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(2021) </a:t>
            </a:r>
            <a:r>
              <a:rPr lang="fr-FR" sz="1400" b="1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77</a:t>
            </a:r>
            <a:r>
              <a:rPr lang="fr-FR" sz="1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OP3.1 | DOI: </a:t>
            </a:r>
            <a:r>
              <a:rPr lang="fr-FR" sz="1400" b="0" i="1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10.1530/endoabs.77.OP3.1</a:t>
            </a:r>
            <a:endParaRPr lang="en-GB" sz="1400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41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BEC002C-FDEA-5777-6F6D-7CF2B74DD1E7}"/>
              </a:ext>
            </a:extLst>
          </p:cNvPr>
          <p:cNvSpPr txBox="1"/>
          <p:nvPr/>
        </p:nvSpPr>
        <p:spPr>
          <a:xfrm>
            <a:off x="3860420" y="238319"/>
            <a:ext cx="4471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Registry Data: Quality of Data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52ABEA9-F814-B519-4943-26E3328BA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B317EDC0-DF08-9945-45CF-ACD2831FC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1999F12-279A-CB61-0654-E192DF41DD0F}"/>
              </a:ext>
            </a:extLst>
          </p:cNvPr>
          <p:cNvSpPr txBox="1"/>
          <p:nvPr/>
        </p:nvSpPr>
        <p:spPr>
          <a:xfrm>
            <a:off x="341411" y="4661916"/>
            <a:ext cx="115091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</a:rPr>
              <a:t>request to all participating sites to update local IGF-1 data inputs with units and RR from the sample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</a:rPr>
              <a:t>request to all participating sites to supply assay type/units/reference ranges across the time frame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5E16ACA-3B03-9BF7-7290-9966C4BB650B}"/>
              </a:ext>
            </a:extLst>
          </p:cNvPr>
          <p:cNvSpPr txBox="1"/>
          <p:nvPr/>
        </p:nvSpPr>
        <p:spPr>
          <a:xfrm>
            <a:off x="1373264" y="1858615"/>
            <a:ext cx="94454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IGF-1 reported without units or with incorrect units</a:t>
            </a:r>
          </a:p>
          <a:p>
            <a:endParaRPr lang="en-GB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No local reference range provided for IGF-1</a:t>
            </a:r>
          </a:p>
          <a:p>
            <a:endParaRPr lang="en-GB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Discrepancy in reporting IGF-1 as “high” when actual value within limits</a:t>
            </a:r>
          </a:p>
        </p:txBody>
      </p:sp>
    </p:spTree>
    <p:extLst>
      <p:ext uri="{BB962C8B-B14F-4D97-AF65-F5344CB8AC3E}">
        <p14:creationId xmlns:p14="http://schemas.microsoft.com/office/powerpoint/2010/main" val="238339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2AC2235-34CD-0C33-CA3E-7359B9ACCE1C}"/>
              </a:ext>
            </a:extLst>
          </p:cNvPr>
          <p:cNvSpPr txBox="1"/>
          <p:nvPr/>
        </p:nvSpPr>
        <p:spPr>
          <a:xfrm>
            <a:off x="4733811" y="147686"/>
            <a:ext cx="2576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UKAR Future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8A0DF94-CB7A-6FBE-9192-9494389FDF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95CA1A82-89C1-4867-FF12-0443C5BDE6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2219" y="964336"/>
            <a:ext cx="4236648" cy="78758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0869A47-FCC7-83B9-5232-8EC9238F8A9F}"/>
              </a:ext>
            </a:extLst>
          </p:cNvPr>
          <p:cNvSpPr txBox="1"/>
          <p:nvPr/>
        </p:nvSpPr>
        <p:spPr>
          <a:xfrm>
            <a:off x="566690" y="2466587"/>
            <a:ext cx="86270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Unanswered questions from current dataset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submit proposals/discuss with UKAR committee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clinical@endocrinology.org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E2E1786-2640-01EA-BE19-959DEF5536DA}"/>
              </a:ext>
            </a:extLst>
          </p:cNvPr>
          <p:cNvSpPr txBox="1"/>
          <p:nvPr/>
        </p:nvSpPr>
        <p:spPr>
          <a:xfrm>
            <a:off x="566690" y="3395668"/>
            <a:ext cx="93923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Open UKAR database again 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enthusiasm 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funding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updating and extending dataset 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personalised care approach PROMS/QOL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biochemical parameters/quality of data entry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developing/auditing standards of care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coding and linkage to national datasets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247A7A06-B38C-4FA0-1AD4-36531B754084}"/>
              </a:ext>
            </a:extLst>
          </p:cNvPr>
          <p:cNvSpPr txBox="1"/>
          <p:nvPr/>
        </p:nvSpPr>
        <p:spPr>
          <a:xfrm>
            <a:off x="566692" y="1093304"/>
            <a:ext cx="82116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Global Acromegaly Registry (UK data provided)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John </a:t>
            </a:r>
            <a:r>
              <a:rPr lang="en-GB" sz="2400" dirty="0" err="1">
                <a:solidFill>
                  <a:schemeClr val="accent1"/>
                </a:solidFill>
              </a:rPr>
              <a:t>Ayuk</a:t>
            </a:r>
            <a:endParaRPr lang="en-GB" sz="2400" dirty="0">
              <a:solidFill>
                <a:schemeClr val="accent1"/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submission of research questions to global dataset</a:t>
            </a:r>
          </a:p>
        </p:txBody>
      </p:sp>
    </p:spTree>
    <p:extLst>
      <p:ext uri="{BB962C8B-B14F-4D97-AF65-F5344CB8AC3E}">
        <p14:creationId xmlns:p14="http://schemas.microsoft.com/office/powerpoint/2010/main" val="86171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52401103-ADBB-410C-A5C2-8AE5A78A1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532" y="708172"/>
            <a:ext cx="3846279" cy="196647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CA" dirty="0">
                <a:latin typeface="Arial"/>
                <a:cs typeface="Arial"/>
              </a:rPr>
              <a:t>Global Acromegaly Registry</a:t>
            </a: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7D03629E-09A6-4893-B546-B7F9752E4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532" y="952530"/>
            <a:ext cx="6229285" cy="498430"/>
          </a:xfrm>
        </p:spPr>
        <p:txBody>
          <a:bodyPr/>
          <a:lstStyle/>
          <a:p>
            <a:r>
              <a:rPr lang="en-US" dirty="0"/>
              <a:t>Project Update</a:t>
            </a:r>
            <a:endParaRPr lang="en-CA" dirty="0"/>
          </a:p>
        </p:txBody>
      </p:sp>
      <p:cxnSp>
        <p:nvCxnSpPr>
          <p:cNvPr id="229" name="Straight Connector 228">
            <a:extLst>
              <a:ext uri="{FF2B5EF4-FFF2-40B4-BE49-F238E27FC236}">
                <a16:creationId xmlns="" xmlns:a16="http://schemas.microsoft.com/office/drawing/2014/main" id="{D29AB8B3-68C0-4B29-8860-FF8888C01BFC}"/>
              </a:ext>
            </a:extLst>
          </p:cNvPr>
          <p:cNvCxnSpPr>
            <a:cxnSpLocks/>
          </p:cNvCxnSpPr>
          <p:nvPr/>
        </p:nvCxnSpPr>
        <p:spPr>
          <a:xfrm>
            <a:off x="702532" y="1575953"/>
            <a:ext cx="5677388" cy="0"/>
          </a:xfrm>
          <a:prstGeom prst="line">
            <a:avLst/>
          </a:prstGeom>
          <a:ln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1A968EA-944A-FEAB-FDE1-A51A53BBFF4B}"/>
              </a:ext>
            </a:extLst>
          </p:cNvPr>
          <p:cNvSpPr txBox="1">
            <a:spLocks/>
          </p:cNvSpPr>
          <p:nvPr/>
        </p:nvSpPr>
        <p:spPr>
          <a:xfrm>
            <a:off x="780174" y="1602153"/>
            <a:ext cx="2764602" cy="426537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/>
              <a:t>2</a:t>
            </a:r>
          </a:p>
          <a:p>
            <a:pPr marL="0" indent="0" algn="ctr">
              <a:buNone/>
            </a:pPr>
            <a:r>
              <a:rPr lang="en-US" sz="2000" dirty="0"/>
              <a:t> Prospective Sites </a:t>
            </a:r>
          </a:p>
          <a:p>
            <a:pPr marL="0" indent="0" algn="ctr">
              <a:buNone/>
            </a:pPr>
            <a:r>
              <a:rPr lang="en-US" sz="2000" dirty="0"/>
              <a:t>(New Registries)</a:t>
            </a:r>
            <a:endParaRPr lang="en-US" sz="2000">
              <a:cs typeface="Calibri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/>
              <a:t>2</a:t>
            </a:r>
          </a:p>
          <a:p>
            <a:pPr marL="0" indent="0" algn="ctr">
              <a:buNone/>
            </a:pPr>
            <a:r>
              <a:rPr lang="en-US" sz="2000" dirty="0"/>
              <a:t>Retrospective Data Partners </a:t>
            </a:r>
          </a:p>
          <a:p>
            <a:pPr marL="0" indent="0" algn="ctr">
              <a:buNone/>
            </a:pPr>
            <a:r>
              <a:rPr lang="en-US" sz="2000" dirty="0"/>
              <a:t>(Existing data integrated)</a:t>
            </a:r>
            <a:endParaRPr lang="en-US" sz="2000">
              <a:cs typeface="Calibri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/>
              <a:t>5789</a:t>
            </a:r>
            <a:endParaRPr lang="en-US" sz="3200" b="1" dirty="0"/>
          </a:p>
          <a:p>
            <a:pPr marL="0" indent="0" algn="ctr">
              <a:buNone/>
            </a:pPr>
            <a:r>
              <a:rPr lang="en-US" sz="2000" dirty="0"/>
              <a:t>Unique Patients Entered </a:t>
            </a:r>
            <a:endParaRPr lang="en-US" sz="2000" dirty="0">
              <a:cs typeface="Calibri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80" name="Text Placeholder 3">
            <a:extLst>
              <a:ext uri="{FF2B5EF4-FFF2-40B4-BE49-F238E27FC236}">
                <a16:creationId xmlns="" xmlns:a16="http://schemas.microsoft.com/office/drawing/2014/main" id="{3494AC32-C504-1181-1D32-F7BF55D40EB2}"/>
              </a:ext>
            </a:extLst>
          </p:cNvPr>
          <p:cNvSpPr txBox="1">
            <a:spLocks/>
          </p:cNvSpPr>
          <p:nvPr/>
        </p:nvSpPr>
        <p:spPr>
          <a:xfrm>
            <a:off x="4106429" y="2000424"/>
            <a:ext cx="7584834" cy="426537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Live Sites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Korea Severance Hospital launched June 13</a:t>
            </a:r>
            <a:r>
              <a:rPr lang="en-US" sz="1600" baseline="30000" dirty="0"/>
              <a:t>th</a:t>
            </a:r>
            <a:r>
              <a:rPr lang="en-US" sz="1600" dirty="0"/>
              <a:t>, 2022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Additional Korean sites coming onboard this year!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Oregon Health &amp; Science University launched October 24</a:t>
            </a:r>
            <a:r>
              <a:rPr lang="en-US" sz="1600" baseline="30000" dirty="0"/>
              <a:t>th</a:t>
            </a:r>
            <a:r>
              <a:rPr lang="en-US" sz="1600" dirty="0"/>
              <a:t>, 2022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800" dirty="0"/>
              <a:t>Data Mapping and Integration</a:t>
            </a:r>
          </a:p>
          <a:p>
            <a:pPr>
              <a:spcBef>
                <a:spcPts val="600"/>
              </a:spcBef>
            </a:pPr>
            <a:r>
              <a:rPr lang="en-US" sz="1600" dirty="0" err="1"/>
              <a:t>AcroStudy</a:t>
            </a:r>
            <a:r>
              <a:rPr lang="en-US" sz="1600" dirty="0"/>
              <a:t> data is available for research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Retrospective UK data mapping is in progress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800" dirty="0"/>
              <a:t>Other Progress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Liege Acromegaly Study contracting in progress</a:t>
            </a:r>
            <a:endParaRPr lang="en-US" sz="1600" dirty="0">
              <a:cs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/>
              <a:t>Austria Contracting in progress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US: </a:t>
            </a:r>
            <a:r>
              <a:rPr lang="en-US" sz="1600" dirty="0" err="1"/>
              <a:t>MGH</a:t>
            </a:r>
            <a:r>
              <a:rPr lang="en-US" sz="1600" dirty="0"/>
              <a:t> &amp; Barrow Neurological Institute program development underway</a:t>
            </a:r>
          </a:p>
        </p:txBody>
      </p:sp>
      <p:pic>
        <p:nvPicPr>
          <p:cNvPr id="3" name="Picture 4" descr="the-chrisite-logo.png">
            <a:extLst>
              <a:ext uri="{FF2B5EF4-FFF2-40B4-BE49-F238E27FC236}">
                <a16:creationId xmlns="" xmlns:a16="http://schemas.microsoft.com/office/drawing/2014/main" id="{95DC2140-0A31-E133-A3F3-8483F0907C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6A11E45-EA9F-6AFD-184C-3C05CA9E18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8157" y="6184562"/>
            <a:ext cx="2005013" cy="62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61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1568" y="365125"/>
            <a:ext cx="6104237" cy="1325563"/>
          </a:xfrm>
        </p:spPr>
        <p:txBody>
          <a:bodyPr>
            <a:normAutofit/>
          </a:bodyPr>
          <a:lstStyle/>
          <a:p>
            <a:r>
              <a:rPr lang="en-GB" sz="3200" b="1" dirty="0" err="1">
                <a:latin typeface="+mn-lt"/>
              </a:rPr>
              <a:t>SfE</a:t>
            </a:r>
            <a:r>
              <a:rPr lang="en-GB" sz="3200" b="1" dirty="0">
                <a:latin typeface="+mn-lt"/>
              </a:rPr>
              <a:t> BES 2022- Conflict Of Interest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3011" y="2624288"/>
            <a:ext cx="7870806" cy="3410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chemeClr val="accent1"/>
                </a:solidFill>
              </a:rPr>
              <a:t>Name: Claire Higham</a:t>
            </a:r>
            <a:br>
              <a:rPr lang="en-GB" sz="2400" b="1" dirty="0">
                <a:solidFill>
                  <a:schemeClr val="accent1"/>
                </a:solidFill>
              </a:rPr>
            </a:br>
            <a:r>
              <a:rPr lang="en-GB" sz="2400" b="1" dirty="0">
                <a:solidFill>
                  <a:schemeClr val="accent1"/>
                </a:solidFill>
              </a:rPr>
              <a:t/>
            </a:r>
            <a:br>
              <a:rPr lang="en-GB" sz="2400" b="1" dirty="0">
                <a:solidFill>
                  <a:schemeClr val="accent1"/>
                </a:solidFill>
              </a:rPr>
            </a:br>
            <a:r>
              <a:rPr lang="en-GB" sz="2400" b="1" dirty="0">
                <a:solidFill>
                  <a:schemeClr val="accent1"/>
                </a:solidFill>
              </a:rPr>
              <a:t/>
            </a:r>
            <a:br>
              <a:rPr lang="en-GB" sz="2400" b="1" dirty="0">
                <a:solidFill>
                  <a:schemeClr val="accent1"/>
                </a:solidFill>
              </a:rPr>
            </a:br>
            <a:r>
              <a:rPr lang="en-GB" sz="2400" b="1" dirty="0">
                <a:solidFill>
                  <a:schemeClr val="accent1"/>
                </a:solidFill>
              </a:rPr>
              <a:t>I declare that I have no potential conflict of interest.</a:t>
            </a:r>
          </a:p>
          <a:p>
            <a:pPr marL="0" indent="0">
              <a:buNone/>
            </a:pP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689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D1C7C8E-4062-EB3B-9151-52EADA707A63}"/>
              </a:ext>
            </a:extLst>
          </p:cNvPr>
          <p:cNvSpPr txBox="1"/>
          <p:nvPr/>
        </p:nvSpPr>
        <p:spPr>
          <a:xfrm>
            <a:off x="4167282" y="61057"/>
            <a:ext cx="3560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UKAR Past History</a:t>
            </a:r>
          </a:p>
        </p:txBody>
      </p:sp>
      <p:pic>
        <p:nvPicPr>
          <p:cNvPr id="1026" name="Picture 2" descr="Acromegaly webinar | The Pituitary Foundation">
            <a:extLst>
              <a:ext uri="{FF2B5EF4-FFF2-40B4-BE49-F238E27FC236}">
                <a16:creationId xmlns="" xmlns:a16="http://schemas.microsoft.com/office/drawing/2014/main" id="{A549983B-9F5D-101F-19FC-B50E438ED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933" y="3499052"/>
            <a:ext cx="2713183" cy="180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tream episode My History John Ayuk by University Hospitals Birmingham  podcast | Listen online for free on SoundCloud">
            <a:extLst>
              <a:ext uri="{FF2B5EF4-FFF2-40B4-BE49-F238E27FC236}">
                <a16:creationId xmlns="" xmlns:a16="http://schemas.microsoft.com/office/drawing/2014/main" id="{14A170C5-3A68-D9C3-0928-D985116E4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5" y="2613799"/>
            <a:ext cx="1526774" cy="152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eet our 2021 Geoffrey Harris Award Lecture winner, Professor John Wass |  ESE">
            <a:extLst>
              <a:ext uri="{FF2B5EF4-FFF2-40B4-BE49-F238E27FC236}">
                <a16:creationId xmlns="" xmlns:a16="http://schemas.microsoft.com/office/drawing/2014/main" id="{FECE19A4-1D22-30A0-6012-45B862558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589" y="1316798"/>
            <a:ext cx="2064554" cy="142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hillip Monaghan (@PhilMonaghan1) / Twitter">
            <a:extLst>
              <a:ext uri="{FF2B5EF4-FFF2-40B4-BE49-F238E27FC236}">
                <a16:creationId xmlns="" xmlns:a16="http://schemas.microsoft.com/office/drawing/2014/main" id="{2C507B42-20C3-DB32-E705-15C71EFA3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84" y="4401802"/>
            <a:ext cx="1697244" cy="169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438EAF-1E01-EB11-AF0B-56BABDAF1135}"/>
              </a:ext>
            </a:extLst>
          </p:cNvPr>
          <p:cNvSpPr txBox="1"/>
          <p:nvPr/>
        </p:nvSpPr>
        <p:spPr>
          <a:xfrm>
            <a:off x="2674104" y="855112"/>
            <a:ext cx="2507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Initiated in 1997</a:t>
            </a:r>
          </a:p>
        </p:txBody>
      </p:sp>
      <p:pic>
        <p:nvPicPr>
          <p:cNvPr id="1034" name="Picture 10" descr="Dr Trevor Howlett">
            <a:extLst>
              <a:ext uri="{FF2B5EF4-FFF2-40B4-BE49-F238E27FC236}">
                <a16:creationId xmlns="" xmlns:a16="http://schemas.microsoft.com/office/drawing/2014/main" id="{0458F822-9B08-FF2B-5911-8D7F53E2C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13" y="738918"/>
            <a:ext cx="1208108" cy="1669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123961D-8A46-9C34-BBA7-D854F303ED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CE88586-8B0F-09EB-2283-AC220CC99606}"/>
              </a:ext>
            </a:extLst>
          </p:cNvPr>
          <p:cNvSpPr txBox="1"/>
          <p:nvPr/>
        </p:nvSpPr>
        <p:spPr>
          <a:xfrm>
            <a:off x="2681076" y="1316777"/>
            <a:ext cx="595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Society for Endocrinology involvement 2002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777DBB-8817-5F42-B4DE-1B1C3A50175D}"/>
              </a:ext>
            </a:extLst>
          </p:cNvPr>
          <p:cNvSpPr txBox="1"/>
          <p:nvPr/>
        </p:nvSpPr>
        <p:spPr>
          <a:xfrm>
            <a:off x="2266549" y="6363864"/>
            <a:ext cx="5013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Registry on temporary halt 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322CD5E-3147-79D8-D231-0A12B8DC6A09}"/>
              </a:ext>
            </a:extLst>
          </p:cNvPr>
          <p:cNvSpPr txBox="1"/>
          <p:nvPr/>
        </p:nvSpPr>
        <p:spPr>
          <a:xfrm>
            <a:off x="2266549" y="5964599"/>
            <a:ext cx="5386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Follow-up recordings stopped 2018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41D645A-2E86-EEE4-0DDC-884B1C521496}"/>
              </a:ext>
            </a:extLst>
          </p:cNvPr>
          <p:cNvSpPr txBox="1"/>
          <p:nvPr/>
        </p:nvSpPr>
        <p:spPr>
          <a:xfrm>
            <a:off x="2266549" y="5233711"/>
            <a:ext cx="50138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Recruitment  1997-2017 (20 </a:t>
            </a:r>
            <a:r>
              <a:rPr lang="en-GB" sz="2400" dirty="0" err="1">
                <a:solidFill>
                  <a:schemeClr val="accent1"/>
                </a:solidFill>
              </a:rPr>
              <a:t>yrs</a:t>
            </a:r>
            <a:r>
              <a:rPr lang="en-GB" sz="2400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6C32196-519F-1660-1A56-4C9C870F7C3F}"/>
              </a:ext>
            </a:extLst>
          </p:cNvPr>
          <p:cNvSpPr txBox="1"/>
          <p:nvPr/>
        </p:nvSpPr>
        <p:spPr>
          <a:xfrm>
            <a:off x="2693988" y="2839026"/>
            <a:ext cx="435939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Previous Funding: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Clinical Endocrinology Trust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Ipsen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Novartis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Pfizer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Pharmacia </a:t>
            </a:r>
          </a:p>
          <a:p>
            <a:pPr lvl="1"/>
            <a:endParaRPr lang="en-GB" sz="24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90F9149-9E99-7C5E-DC3F-79EFA8A7DDFF}"/>
              </a:ext>
            </a:extLst>
          </p:cNvPr>
          <p:cNvSpPr txBox="1"/>
          <p:nvPr/>
        </p:nvSpPr>
        <p:spPr>
          <a:xfrm>
            <a:off x="2674104" y="1777197"/>
            <a:ext cx="62284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Ethics approval (CRN support) as registry 2006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Sponsor: Christie NHS Foundation Trust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Chief Investigator: Professor Peter Trainer</a:t>
            </a:r>
          </a:p>
        </p:txBody>
      </p:sp>
    </p:spTree>
    <p:extLst>
      <p:ext uri="{BB962C8B-B14F-4D97-AF65-F5344CB8AC3E}">
        <p14:creationId xmlns:p14="http://schemas.microsoft.com/office/powerpoint/2010/main" val="385338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5" grpId="0"/>
      <p:bldP spid="7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D1C7C8E-4062-EB3B-9151-52EADA707A63}"/>
              </a:ext>
            </a:extLst>
          </p:cNvPr>
          <p:cNvSpPr txBox="1"/>
          <p:nvPr/>
        </p:nvSpPr>
        <p:spPr>
          <a:xfrm>
            <a:off x="5131377" y="92586"/>
            <a:ext cx="1343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UKAR </a:t>
            </a:r>
          </a:p>
        </p:txBody>
      </p:sp>
      <p:pic>
        <p:nvPicPr>
          <p:cNvPr id="1026" name="Picture 2" descr="Acromegaly webinar | The Pituitary Foundation">
            <a:extLst>
              <a:ext uri="{FF2B5EF4-FFF2-40B4-BE49-F238E27FC236}">
                <a16:creationId xmlns="" xmlns:a16="http://schemas.microsoft.com/office/drawing/2014/main" id="{A549983B-9F5D-101F-19FC-B50E438ED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204" y="1540327"/>
            <a:ext cx="1944217" cy="12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tream episode My History John Ayuk by University Hospitals Birmingham  podcast | Listen online for free on SoundCloud">
            <a:extLst>
              <a:ext uri="{FF2B5EF4-FFF2-40B4-BE49-F238E27FC236}">
                <a16:creationId xmlns="" xmlns:a16="http://schemas.microsoft.com/office/drawing/2014/main" id="{14A170C5-3A68-D9C3-0928-D985116E4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7925" y="3138917"/>
            <a:ext cx="1526774" cy="152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eet our 2021 Geoffrey Harris Award Lecture winner, Professor John Wass |  ESE">
            <a:extLst>
              <a:ext uri="{FF2B5EF4-FFF2-40B4-BE49-F238E27FC236}">
                <a16:creationId xmlns="" xmlns:a16="http://schemas.microsoft.com/office/drawing/2014/main" id="{FECE19A4-1D22-30A0-6012-45B862558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204" y="147686"/>
            <a:ext cx="1718101" cy="118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hillip Monaghan (@PhilMonaghan1) / Twitter">
            <a:extLst>
              <a:ext uri="{FF2B5EF4-FFF2-40B4-BE49-F238E27FC236}">
                <a16:creationId xmlns="" xmlns:a16="http://schemas.microsoft.com/office/drawing/2014/main" id="{2C507B42-20C3-DB32-E705-15C71EFA3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7925" y="4973417"/>
            <a:ext cx="1526774" cy="152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7DA79FB-B961-0AFA-0CD4-FAE0F194C1FB}"/>
              </a:ext>
            </a:extLst>
          </p:cNvPr>
          <p:cNvSpPr txBox="1"/>
          <p:nvPr/>
        </p:nvSpPr>
        <p:spPr>
          <a:xfrm>
            <a:off x="2682388" y="3556456"/>
            <a:ext cx="62493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3563 patients  (one of largest global registries)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809 deceased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52 discharged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288 lost to follow-up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38 moved address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5883F16-4D86-E356-A7EC-C7BC4AA35A34}"/>
              </a:ext>
            </a:extLst>
          </p:cNvPr>
          <p:cNvSpPr txBox="1"/>
          <p:nvPr/>
        </p:nvSpPr>
        <p:spPr>
          <a:xfrm>
            <a:off x="739775" y="922131"/>
            <a:ext cx="876983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Acromegaly</a:t>
            </a:r>
          </a:p>
          <a:p>
            <a:endParaRPr lang="en-GB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	4-6 new cases per million per year   (UK approx. 350 cases/</a:t>
            </a:r>
            <a:r>
              <a:rPr lang="en-GB" sz="2400" dirty="0" err="1">
                <a:solidFill>
                  <a:schemeClr val="accent1"/>
                </a:solidFill>
              </a:rPr>
              <a:t>yr</a:t>
            </a:r>
            <a:r>
              <a:rPr lang="en-GB" sz="2400" dirty="0">
                <a:solidFill>
                  <a:schemeClr val="accent1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  	Prevalence 40-60 per million             (UK approx. 3,500 cases)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  <a:p>
            <a:endParaRPr lang="en-GB" sz="2400" dirty="0">
              <a:solidFill>
                <a:schemeClr val="accent1"/>
              </a:solidFill>
            </a:endParaRPr>
          </a:p>
          <a:p>
            <a:r>
              <a:rPr lang="en-GB" sz="2400" dirty="0">
                <a:solidFill>
                  <a:schemeClr val="accent1"/>
                </a:solidFill>
              </a:rPr>
              <a:t>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5B54AD7-9D23-60B8-F1A9-CC3CBB290B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D1C7C8E-4062-EB3B-9151-52EADA707A63}"/>
              </a:ext>
            </a:extLst>
          </p:cNvPr>
          <p:cNvSpPr txBox="1"/>
          <p:nvPr/>
        </p:nvSpPr>
        <p:spPr>
          <a:xfrm>
            <a:off x="5131377" y="92586"/>
            <a:ext cx="1343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UKAR </a:t>
            </a:r>
          </a:p>
        </p:txBody>
      </p:sp>
      <p:pic>
        <p:nvPicPr>
          <p:cNvPr id="1026" name="Picture 2" descr="Acromegaly webinar | The Pituitary Foundation">
            <a:extLst>
              <a:ext uri="{FF2B5EF4-FFF2-40B4-BE49-F238E27FC236}">
                <a16:creationId xmlns="" xmlns:a16="http://schemas.microsoft.com/office/drawing/2014/main" id="{A549983B-9F5D-101F-19FC-B50E438ED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204" y="1540327"/>
            <a:ext cx="1944217" cy="12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tream episode My History John Ayuk by University Hospitals Birmingham  podcast | Listen online for free on SoundCloud">
            <a:extLst>
              <a:ext uri="{FF2B5EF4-FFF2-40B4-BE49-F238E27FC236}">
                <a16:creationId xmlns="" xmlns:a16="http://schemas.microsoft.com/office/drawing/2014/main" id="{14A170C5-3A68-D9C3-0928-D985116E4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7925" y="3138917"/>
            <a:ext cx="1526774" cy="152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eet our 2021 Geoffrey Harris Award Lecture winner, Professor John Wass |  ESE">
            <a:extLst>
              <a:ext uri="{FF2B5EF4-FFF2-40B4-BE49-F238E27FC236}">
                <a16:creationId xmlns="" xmlns:a16="http://schemas.microsoft.com/office/drawing/2014/main" id="{FECE19A4-1D22-30A0-6012-45B862558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204" y="147686"/>
            <a:ext cx="1718101" cy="118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hillip Monaghan (@PhilMonaghan1) / Twitter">
            <a:extLst>
              <a:ext uri="{FF2B5EF4-FFF2-40B4-BE49-F238E27FC236}">
                <a16:creationId xmlns="" xmlns:a16="http://schemas.microsoft.com/office/drawing/2014/main" id="{2C507B42-20C3-DB32-E705-15C71EFA3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7925" y="4973417"/>
            <a:ext cx="1526774" cy="152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6B94A86-BF60-5976-ABC7-AF7CF7AC25A3}"/>
              </a:ext>
            </a:extLst>
          </p:cNvPr>
          <p:cNvSpPr txBox="1"/>
          <p:nvPr/>
        </p:nvSpPr>
        <p:spPr>
          <a:xfrm>
            <a:off x="868571" y="636224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Aims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4659904-BC8B-C403-2CB8-2B8FB68169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383C3AB-7503-510E-8346-7172279AE5EC}"/>
              </a:ext>
            </a:extLst>
          </p:cNvPr>
          <p:cNvSpPr txBox="1"/>
          <p:nvPr/>
        </p:nvSpPr>
        <p:spPr>
          <a:xfrm>
            <a:off x="868571" y="3296076"/>
            <a:ext cx="1308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Methods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9190B7E-31AC-5CAF-8E1B-BAE9C008C9D5}"/>
              </a:ext>
            </a:extLst>
          </p:cNvPr>
          <p:cNvSpPr txBox="1"/>
          <p:nvPr/>
        </p:nvSpPr>
        <p:spPr>
          <a:xfrm>
            <a:off x="171094" y="3768874"/>
            <a:ext cx="4192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Observational, non interventional study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C634F66-9002-C921-861F-AA350A62F364}"/>
              </a:ext>
            </a:extLst>
          </p:cNvPr>
          <p:cNvSpPr txBox="1"/>
          <p:nvPr/>
        </p:nvSpPr>
        <p:spPr>
          <a:xfrm>
            <a:off x="171094" y="4223986"/>
            <a:ext cx="6725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Patient consented and data collected at routine clinic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entered into central database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44D4CFE-EE00-E9CF-236B-5073308F5FC8}"/>
              </a:ext>
            </a:extLst>
          </p:cNvPr>
          <p:cNvSpPr txBox="1"/>
          <p:nvPr/>
        </p:nvSpPr>
        <p:spPr>
          <a:xfrm>
            <a:off x="171094" y="4910717"/>
            <a:ext cx="5350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Local and Centralised (IDS) IGF-1/GH measurements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B03B2D3-965F-2D0A-9C9B-438F928BFC87}"/>
              </a:ext>
            </a:extLst>
          </p:cNvPr>
          <p:cNvSpPr txBox="1"/>
          <p:nvPr/>
        </p:nvSpPr>
        <p:spPr>
          <a:xfrm>
            <a:off x="149903" y="5394156"/>
            <a:ext cx="5223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Data linked to HSIC data: death and cancer registry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F949C5F9-3A49-24D5-CE5C-AD6C8F08176F}"/>
              </a:ext>
            </a:extLst>
          </p:cNvPr>
          <p:cNvSpPr txBox="1"/>
          <p:nvPr/>
        </p:nvSpPr>
        <p:spPr>
          <a:xfrm>
            <a:off x="149903" y="1209541"/>
            <a:ext cx="9423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to gather prospective and retrospective data on a large series of patients with acromegaly in UK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AE262AB-2909-2F68-F70C-541B29E01AF4}"/>
              </a:ext>
            </a:extLst>
          </p:cNvPr>
          <p:cNvSpPr txBox="1"/>
          <p:nvPr/>
        </p:nvSpPr>
        <p:spPr>
          <a:xfrm>
            <a:off x="149903" y="1615224"/>
            <a:ext cx="1012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to use the data to provide epidemiological data about long term mortality and morbidity in acromegaly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09E6DE4F-109A-0310-4ECF-24F31E734311}"/>
              </a:ext>
            </a:extLst>
          </p:cNvPr>
          <p:cNvSpPr txBox="1"/>
          <p:nvPr/>
        </p:nvSpPr>
        <p:spPr>
          <a:xfrm>
            <a:off x="149903" y="1977010"/>
            <a:ext cx="842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to provide data on results of treatment by surgery, radiotherapy and medical therapy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58FCBD43-1BAC-4CBE-B1D6-31C5DB5F1704}"/>
              </a:ext>
            </a:extLst>
          </p:cNvPr>
          <p:cNvSpPr txBox="1"/>
          <p:nvPr/>
        </p:nvSpPr>
        <p:spPr>
          <a:xfrm>
            <a:off x="149903" y="2389367"/>
            <a:ext cx="9676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to disseminate data in peer reviewed journals, conferences and feedback to patient support groups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AB481FA7-7F18-9075-B0F1-DA976E457557}"/>
              </a:ext>
            </a:extLst>
          </p:cNvPr>
          <p:cNvSpPr txBox="1"/>
          <p:nvPr/>
        </p:nvSpPr>
        <p:spPr>
          <a:xfrm>
            <a:off x="149903" y="2758699"/>
            <a:ext cx="678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to encourage centres to audit own practice against national dataset</a:t>
            </a:r>
          </a:p>
        </p:txBody>
      </p:sp>
    </p:spTree>
    <p:extLst>
      <p:ext uri="{BB962C8B-B14F-4D97-AF65-F5344CB8AC3E}">
        <p14:creationId xmlns:p14="http://schemas.microsoft.com/office/powerpoint/2010/main" val="119598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Acromegaly webinar | The Pituitary Foundation">
            <a:extLst>
              <a:ext uri="{FF2B5EF4-FFF2-40B4-BE49-F238E27FC236}">
                <a16:creationId xmlns="" xmlns:a16="http://schemas.microsoft.com/office/drawing/2014/main" id="{A549983B-9F5D-101F-19FC-B50E438ED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021" y="1046643"/>
            <a:ext cx="971262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tream episode My History John Ayuk by University Hospitals Birmingham  podcast | Listen online for free on SoundCloud">
            <a:extLst>
              <a:ext uri="{FF2B5EF4-FFF2-40B4-BE49-F238E27FC236}">
                <a16:creationId xmlns="" xmlns:a16="http://schemas.microsoft.com/office/drawing/2014/main" id="{14A170C5-3A68-D9C3-0928-D985116E4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738" y="2000700"/>
            <a:ext cx="763387" cy="76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eet our 2021 Geoffrey Harris Award Lecture winner, Professor John Wass |  ESE">
            <a:extLst>
              <a:ext uri="{FF2B5EF4-FFF2-40B4-BE49-F238E27FC236}">
                <a16:creationId xmlns="" xmlns:a16="http://schemas.microsoft.com/office/drawing/2014/main" id="{FECE19A4-1D22-30A0-6012-45B862558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021" y="92586"/>
            <a:ext cx="933205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hillip Monaghan (@PhilMonaghan1) / Twitter">
            <a:extLst>
              <a:ext uri="{FF2B5EF4-FFF2-40B4-BE49-F238E27FC236}">
                <a16:creationId xmlns="" xmlns:a16="http://schemas.microsoft.com/office/drawing/2014/main" id="{2C507B42-20C3-DB32-E705-15C71EFA3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738" y="3047453"/>
            <a:ext cx="763387" cy="76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FEEDDE-A950-AC5F-CD5A-4C9AAC0F95D1}"/>
              </a:ext>
            </a:extLst>
          </p:cNvPr>
          <p:cNvSpPr txBox="1">
            <a:spLocks/>
          </p:cNvSpPr>
          <p:nvPr/>
        </p:nvSpPr>
        <p:spPr>
          <a:xfrm>
            <a:off x="1063023" y="-4701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i="1" dirty="0">
                <a:solidFill>
                  <a:schemeClr val="accent1"/>
                </a:solidFill>
              </a:rPr>
              <a:t>Past Publications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1DE08F-2EE7-6977-CF9F-2A9A4C930CF7}"/>
              </a:ext>
            </a:extLst>
          </p:cNvPr>
          <p:cNvSpPr txBox="1">
            <a:spLocks/>
          </p:cNvSpPr>
          <p:nvPr/>
        </p:nvSpPr>
        <p:spPr>
          <a:xfrm>
            <a:off x="359656" y="5196587"/>
            <a:ext cx="10515600" cy="1046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 dirty="0">
              <a:solidFill>
                <a:schemeClr val="accent1"/>
              </a:solidFill>
            </a:endParaRPr>
          </a:p>
          <a:p>
            <a:r>
              <a:rPr lang="en-GB" sz="1800" b="1" dirty="0">
                <a:solidFill>
                  <a:schemeClr val="accent1"/>
                </a:solidFill>
                <a:latin typeface="Gotham SSm A"/>
              </a:rPr>
              <a:t>Radiosurgery is Effective for the Treatment of Acromegaly. </a:t>
            </a:r>
            <a:r>
              <a:rPr lang="en-GB" sz="1800" dirty="0">
                <a:solidFill>
                  <a:schemeClr val="accent1"/>
                </a:solidFill>
                <a:latin typeface="Gotham SSm A"/>
              </a:rPr>
              <a:t>Robins</a:t>
            </a:r>
            <a:r>
              <a:rPr lang="en-GB" sz="1800" b="0" i="0" dirty="0">
                <a:solidFill>
                  <a:schemeClr val="accent1"/>
                </a:solidFill>
                <a:effectLst/>
                <a:latin typeface="Gotham SSm A"/>
              </a:rPr>
              <a:t>, James &amp; </a:t>
            </a:r>
            <a:r>
              <a:rPr lang="en-GB" sz="1800" b="0" i="0" dirty="0" err="1">
                <a:solidFill>
                  <a:schemeClr val="accent1"/>
                </a:solidFill>
                <a:effectLst/>
                <a:latin typeface="Gotham SSm A"/>
              </a:rPr>
              <a:t>Ayuk</a:t>
            </a:r>
            <a:r>
              <a:rPr lang="en-GB" sz="1800" b="0" i="0" dirty="0">
                <a:solidFill>
                  <a:schemeClr val="accent1"/>
                </a:solidFill>
                <a:effectLst/>
                <a:latin typeface="Gotham SSm A"/>
              </a:rPr>
              <a:t>, J. &amp; Trainer, P. &amp; Newell-Price, John. (2014). Stereotactic Gamma Knife  </a:t>
            </a:r>
            <a:r>
              <a:rPr lang="en-GB" sz="1800" b="0" i="1" dirty="0">
                <a:solidFill>
                  <a:schemeClr val="accent1"/>
                </a:solidFill>
                <a:effectLst/>
                <a:latin typeface="Gotham SSm A"/>
              </a:rPr>
              <a:t>Journal of Neurological Surgery Part B: Skull Base</a:t>
            </a:r>
            <a:r>
              <a:rPr lang="en-GB" sz="1800" b="0" i="0" dirty="0">
                <a:solidFill>
                  <a:schemeClr val="accent1"/>
                </a:solidFill>
                <a:effectLst/>
                <a:latin typeface="Gotham SSm A"/>
              </a:rPr>
              <a:t>. 75.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B149494E-6A86-27FB-12DA-3A4D3C47D1D9}"/>
              </a:ext>
            </a:extLst>
          </p:cNvPr>
          <p:cNvSpPr txBox="1">
            <a:spLocks/>
          </p:cNvSpPr>
          <p:nvPr/>
        </p:nvSpPr>
        <p:spPr>
          <a:xfrm>
            <a:off x="359656" y="4231651"/>
            <a:ext cx="10515600" cy="12272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>
                <a:solidFill>
                  <a:schemeClr val="accent1"/>
                </a:solidFill>
              </a:rPr>
              <a:t>Control of growth hormone and IGF1 in patients with acromegaly in the UK: responses to medical treatment with somatostatin analogues and dopamine agonists. </a:t>
            </a:r>
            <a:r>
              <a:rPr lang="en-GB" sz="1800" dirty="0">
                <a:solidFill>
                  <a:schemeClr val="accent1"/>
                </a:solidFill>
              </a:rPr>
              <a:t>Howlett TA, Willis D, Walker G, Wass JA, Trainer PJ; UK Acromegaly Register Study Group (UKAR-3). Clin Endocrinol (</a:t>
            </a:r>
            <a:r>
              <a:rPr lang="en-GB" sz="1800" dirty="0" err="1">
                <a:solidFill>
                  <a:schemeClr val="accent1"/>
                </a:solidFill>
              </a:rPr>
              <a:t>Oxf</a:t>
            </a:r>
            <a:r>
              <a:rPr lang="en-GB" sz="1800" dirty="0">
                <a:solidFill>
                  <a:schemeClr val="accent1"/>
                </a:solidFill>
              </a:rPr>
              <a:t>). 2013 Apr 11. </a:t>
            </a:r>
            <a:r>
              <a:rPr lang="en-GB" sz="1800" dirty="0" err="1">
                <a:solidFill>
                  <a:schemeClr val="accent1"/>
                </a:solidFill>
              </a:rPr>
              <a:t>doi</a:t>
            </a:r>
            <a:r>
              <a:rPr lang="en-GB" sz="1800" dirty="0">
                <a:solidFill>
                  <a:schemeClr val="accent1"/>
                </a:solidFill>
              </a:rPr>
              <a:t>: 10.1111/cen.12207. </a:t>
            </a:r>
          </a:p>
          <a:p>
            <a:endParaRPr lang="en-GB" sz="1800" b="1" dirty="0">
              <a:solidFill>
                <a:schemeClr val="accent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FC32B55B-0976-35F4-8DCC-CEF4AC9DF06A}"/>
              </a:ext>
            </a:extLst>
          </p:cNvPr>
          <p:cNvSpPr txBox="1">
            <a:spLocks/>
          </p:cNvSpPr>
          <p:nvPr/>
        </p:nvSpPr>
        <p:spPr>
          <a:xfrm>
            <a:off x="495300" y="2772754"/>
            <a:ext cx="10515600" cy="13495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 b="1" dirty="0">
              <a:solidFill>
                <a:schemeClr val="accent1"/>
              </a:solidFill>
            </a:endParaRPr>
          </a:p>
          <a:p>
            <a:r>
              <a:rPr lang="en-GB" sz="1800" b="1" dirty="0">
                <a:solidFill>
                  <a:schemeClr val="accent1"/>
                </a:solidFill>
              </a:rPr>
              <a:t>Control of GH and IGF1 in acromegaly in the UK: Responses to medical treatment </a:t>
            </a:r>
            <a:r>
              <a:rPr lang="en-GB" sz="1800" dirty="0">
                <a:solidFill>
                  <a:schemeClr val="accent1"/>
                </a:solidFill>
              </a:rPr>
              <a:t>Howlett TA, Willis D, Walker G, Wass J, Trainer PJ &amp; UK National Acromegaly Register Investigators 2012.. ICE/ECE 2012 P1427. PMID:23574573</a:t>
            </a:r>
          </a:p>
          <a:p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9022191F-C5F1-91F0-1302-CA6207E8FE32}"/>
              </a:ext>
            </a:extLst>
          </p:cNvPr>
          <p:cNvSpPr txBox="1">
            <a:spLocks/>
          </p:cNvSpPr>
          <p:nvPr/>
        </p:nvSpPr>
        <p:spPr>
          <a:xfrm>
            <a:off x="495300" y="2108204"/>
            <a:ext cx="10515600" cy="646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>
                <a:solidFill>
                  <a:schemeClr val="accent1"/>
                </a:solidFill>
                <a:latin typeface="Gotham SSm A"/>
              </a:rPr>
              <a:t>Wide variation in surgical outcomes for acromegaly in the UK </a:t>
            </a:r>
            <a:r>
              <a:rPr lang="en-GB" sz="1800" dirty="0">
                <a:solidFill>
                  <a:schemeClr val="accent1"/>
                </a:solidFill>
                <a:latin typeface="Gotham SSm A"/>
              </a:rPr>
              <a:t>Bates PR, Carson MN, Trainer PJ, Wass JA; UK National Acromegaly Register Study Group (UKAR-2).. </a:t>
            </a:r>
            <a:r>
              <a:rPr lang="en-GB" sz="1800" i="1" dirty="0">
                <a:solidFill>
                  <a:schemeClr val="accent1"/>
                </a:solidFill>
                <a:latin typeface="Gotham SSm A"/>
              </a:rPr>
              <a:t>Clin Endocrinol</a:t>
            </a:r>
            <a:r>
              <a:rPr lang="en-GB" sz="1800" dirty="0">
                <a:solidFill>
                  <a:schemeClr val="accent1"/>
                </a:solidFill>
                <a:latin typeface="Gotham SSm A"/>
              </a:rPr>
              <a:t> 2008;68(1):136-42.</a:t>
            </a:r>
            <a:endParaRPr lang="en-GB" sz="1800" b="1" dirty="0">
              <a:solidFill>
                <a:schemeClr val="accent1"/>
              </a:solidFill>
              <a:latin typeface="Gotham SSm 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8443F81-2E14-520D-277B-499CD995D590}"/>
              </a:ext>
            </a:extLst>
          </p:cNvPr>
          <p:cNvSpPr txBox="1"/>
          <p:nvPr/>
        </p:nvSpPr>
        <p:spPr>
          <a:xfrm>
            <a:off x="705138" y="679485"/>
            <a:ext cx="10515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800" b="1" dirty="0">
              <a:solidFill>
                <a:schemeClr val="accent1"/>
              </a:solidFill>
              <a:latin typeface="Gotham SSm A"/>
            </a:endParaRPr>
          </a:p>
          <a:p>
            <a:r>
              <a:rPr lang="en-GB" sz="1800" b="1" dirty="0">
                <a:solidFill>
                  <a:schemeClr val="accent1"/>
                </a:solidFill>
                <a:latin typeface="Gotham SSm A"/>
              </a:rPr>
              <a:t>Conventional pituitary irradiation is effective in lowering serum growth hormone and insulin-like growth factor-I in patients with acromegaly </a:t>
            </a:r>
            <a:r>
              <a:rPr lang="en-GB" sz="1800" dirty="0">
                <a:solidFill>
                  <a:schemeClr val="accent1"/>
                </a:solidFill>
                <a:latin typeface="Gotham SSm A"/>
              </a:rPr>
              <a:t>Jenkins </a:t>
            </a:r>
            <a:r>
              <a:rPr lang="en-GB" sz="1800" b="0" i="0" dirty="0">
                <a:solidFill>
                  <a:schemeClr val="accent1"/>
                </a:solidFill>
                <a:effectLst/>
                <a:latin typeface="Gotham SSm A"/>
              </a:rPr>
              <a:t>PJ, Bates P, Carson MN, Stewart PM, Wass JA.. </a:t>
            </a:r>
            <a:r>
              <a:rPr lang="en-GB" sz="1800" b="0" i="1" dirty="0">
                <a:solidFill>
                  <a:schemeClr val="accent1"/>
                </a:solidFill>
                <a:effectLst/>
                <a:latin typeface="Gotham SSm A"/>
              </a:rPr>
              <a:t>J Clin Endocrinol </a:t>
            </a:r>
            <a:r>
              <a:rPr lang="en-GB" sz="1800" b="0" i="1" dirty="0" err="1">
                <a:solidFill>
                  <a:schemeClr val="accent1"/>
                </a:solidFill>
                <a:effectLst/>
                <a:latin typeface="Gotham SSm A"/>
              </a:rPr>
              <a:t>Metab</a:t>
            </a:r>
            <a:r>
              <a:rPr lang="en-GB" sz="1800" b="0" i="0" dirty="0">
                <a:solidFill>
                  <a:schemeClr val="accent1"/>
                </a:solidFill>
                <a:effectLst/>
                <a:latin typeface="Gotham SSm A"/>
              </a:rPr>
              <a:t>. 2006 Apr; 91(4): 1239-45</a:t>
            </a:r>
            <a:r>
              <a:rPr lang="en-GB" sz="1800" dirty="0">
                <a:solidFill>
                  <a:schemeClr val="accent1"/>
                </a:solidFill>
              </a:rPr>
              <a:t/>
            </a:r>
            <a:br>
              <a:rPr lang="en-GB" sz="1800" dirty="0">
                <a:solidFill>
                  <a:schemeClr val="accent1"/>
                </a:solidFill>
              </a:rPr>
            </a:br>
            <a:endParaRPr lang="en-GB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99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AEAFE48-8F9F-2366-41D4-3155E55E8F0D}"/>
              </a:ext>
            </a:extLst>
          </p:cNvPr>
          <p:cNvSpPr txBox="1"/>
          <p:nvPr/>
        </p:nvSpPr>
        <p:spPr>
          <a:xfrm>
            <a:off x="4594664" y="61057"/>
            <a:ext cx="276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UKAR Present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95A80B6-07E1-FA00-13A7-51EF4603F24A}"/>
              </a:ext>
            </a:extLst>
          </p:cNvPr>
          <p:cNvSpPr txBox="1"/>
          <p:nvPr/>
        </p:nvSpPr>
        <p:spPr>
          <a:xfrm>
            <a:off x="1768857" y="620761"/>
            <a:ext cx="9705606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Steering Group recommenced 2020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Review/approve/decline requests for data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Review/approve/decline abstracts/manuscripts before submission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Determination of whether registry should re-open/close</a:t>
            </a:r>
          </a:p>
          <a:p>
            <a:pPr lvl="2"/>
            <a:endParaRPr lang="en-GB" sz="2400" dirty="0">
              <a:solidFill>
                <a:schemeClr val="accent1"/>
              </a:solidFill>
            </a:endParaRPr>
          </a:p>
          <a:p>
            <a:r>
              <a:rPr lang="en-GB" sz="2400" dirty="0">
                <a:solidFill>
                  <a:schemeClr val="accent1"/>
                </a:solidFill>
              </a:rPr>
              <a:t>Current Committee</a:t>
            </a:r>
          </a:p>
          <a:p>
            <a:pPr lvl="1"/>
            <a:r>
              <a:rPr lang="en-GB" sz="2400" dirty="0">
                <a:solidFill>
                  <a:schemeClr val="accent1"/>
                </a:solidFill>
              </a:rPr>
              <a:t>Dr Claire Higham : chair and CI (since 2021)</a:t>
            </a:r>
          </a:p>
          <a:p>
            <a:pPr lvl="1"/>
            <a:r>
              <a:rPr lang="en-GB" sz="2400" dirty="0">
                <a:solidFill>
                  <a:schemeClr val="accent1"/>
                </a:solidFill>
              </a:rPr>
              <a:t>Dr John </a:t>
            </a:r>
            <a:r>
              <a:rPr lang="en-GB" sz="2400" dirty="0" err="1">
                <a:solidFill>
                  <a:schemeClr val="accent1"/>
                </a:solidFill>
              </a:rPr>
              <a:t>Ayuk</a:t>
            </a:r>
            <a:endParaRPr lang="en-GB" sz="2400" dirty="0">
              <a:solidFill>
                <a:schemeClr val="accent1"/>
              </a:solidFill>
            </a:endParaRPr>
          </a:p>
          <a:p>
            <a:pPr lvl="1"/>
            <a:r>
              <a:rPr lang="en-GB" sz="2400" dirty="0">
                <a:solidFill>
                  <a:schemeClr val="accent1"/>
                </a:solidFill>
              </a:rPr>
              <a:t>Professor John Wass</a:t>
            </a:r>
          </a:p>
          <a:p>
            <a:pPr lvl="1"/>
            <a:r>
              <a:rPr lang="en-GB" sz="2400" dirty="0">
                <a:solidFill>
                  <a:schemeClr val="accent1"/>
                </a:solidFill>
              </a:rPr>
              <a:t>Dr Tara Kearney</a:t>
            </a:r>
          </a:p>
          <a:p>
            <a:pPr lvl="1"/>
            <a:r>
              <a:rPr lang="en-GB" sz="2400" dirty="0">
                <a:solidFill>
                  <a:schemeClr val="accent1"/>
                </a:solidFill>
              </a:rPr>
              <a:t>Dr Prakash Abraham</a:t>
            </a:r>
          </a:p>
          <a:p>
            <a:pPr lvl="1"/>
            <a:r>
              <a:rPr lang="en-GB" sz="2400" dirty="0">
                <a:solidFill>
                  <a:schemeClr val="accent1"/>
                </a:solidFill>
              </a:rPr>
              <a:t>Dr Daniel Flanagan</a:t>
            </a:r>
          </a:p>
          <a:p>
            <a:pPr lvl="1"/>
            <a:r>
              <a:rPr lang="en-GB" sz="2400" dirty="0">
                <a:solidFill>
                  <a:schemeClr val="accent1"/>
                </a:solidFill>
              </a:rPr>
              <a:t>Dr Stephen Orme</a:t>
            </a:r>
          </a:p>
          <a:p>
            <a:pPr lvl="1"/>
            <a:r>
              <a:rPr lang="en-GB" sz="2400" dirty="0">
                <a:solidFill>
                  <a:schemeClr val="accent1"/>
                </a:solidFill>
              </a:rPr>
              <a:t>Professor </a:t>
            </a:r>
            <a:r>
              <a:rPr lang="en-GB" sz="2400" dirty="0" err="1">
                <a:solidFill>
                  <a:schemeClr val="accent1"/>
                </a:solidFill>
              </a:rPr>
              <a:t>Maralyn</a:t>
            </a:r>
            <a:r>
              <a:rPr lang="en-GB" sz="2400" dirty="0">
                <a:solidFill>
                  <a:schemeClr val="accent1"/>
                </a:solidFill>
              </a:rPr>
              <a:t> </a:t>
            </a:r>
            <a:r>
              <a:rPr lang="en-GB" sz="2400" dirty="0" err="1">
                <a:solidFill>
                  <a:schemeClr val="accent1"/>
                </a:solidFill>
              </a:rPr>
              <a:t>Druce</a:t>
            </a:r>
            <a:endParaRPr lang="en-GB" sz="2400" dirty="0">
              <a:solidFill>
                <a:schemeClr val="accent1"/>
              </a:solidFill>
            </a:endParaRPr>
          </a:p>
          <a:p>
            <a:pPr lvl="1"/>
            <a:r>
              <a:rPr lang="en-GB" sz="2400" dirty="0">
                <a:solidFill>
                  <a:schemeClr val="accent1"/>
                </a:solidFill>
              </a:rPr>
              <a:t>Dr Steven Hunter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631205F-BAF5-6791-EAD3-695029A54E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85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e-chrisite-logo.png">
            <a:extLst>
              <a:ext uri="{FF2B5EF4-FFF2-40B4-BE49-F238E27FC236}">
                <a16:creationId xmlns="" xmlns:a16="http://schemas.microsoft.com/office/drawing/2014/main" id="{EE09BFAC-0925-458E-9962-1DF3502E8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95A80B6-07E1-FA00-13A7-51EF4603F24A}"/>
              </a:ext>
            </a:extLst>
          </p:cNvPr>
          <p:cNvSpPr txBox="1"/>
          <p:nvPr/>
        </p:nvSpPr>
        <p:spPr>
          <a:xfrm>
            <a:off x="411266" y="707388"/>
            <a:ext cx="868449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Steering Group recommenced 2020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Review/approve requests for data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Review/approve abstracts/manuscripts before submission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Determination of whether registry should re-open/close</a:t>
            </a:r>
          </a:p>
          <a:p>
            <a:pPr lvl="2"/>
            <a:endParaRPr lang="en-GB" sz="2400" dirty="0">
              <a:solidFill>
                <a:schemeClr val="accent1"/>
              </a:solidFill>
            </a:endParaRPr>
          </a:p>
          <a:p>
            <a:pPr lvl="2"/>
            <a:endParaRPr lang="en-GB" sz="2400" dirty="0">
              <a:solidFill>
                <a:schemeClr val="accent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43E8DEAC-7B08-FE85-B3AD-4E9A59852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D15EA05-B4EB-6B7B-CEEB-96B5A791951A}"/>
              </a:ext>
            </a:extLst>
          </p:cNvPr>
          <p:cNvSpPr txBox="1"/>
          <p:nvPr/>
        </p:nvSpPr>
        <p:spPr>
          <a:xfrm>
            <a:off x="4594664" y="61057"/>
            <a:ext cx="276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UKAR Present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C3A059D-2349-D3D1-040A-2FCEC7DED994}"/>
              </a:ext>
            </a:extLst>
          </p:cNvPr>
          <p:cNvSpPr txBox="1"/>
          <p:nvPr/>
        </p:nvSpPr>
        <p:spPr>
          <a:xfrm>
            <a:off x="576320" y="4290026"/>
            <a:ext cx="803668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endParaRPr lang="en-GB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Ongoing Projects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GH/IGF-1 measurement and assays  (Phil Monaghan)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GH/IGF-1 discrepancy and mortality (John Wass)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Mortality and morbidity (Steve Orme)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Gigantism (Marta </a:t>
            </a:r>
            <a:r>
              <a:rPr lang="en-GB" sz="2400" dirty="0" err="1">
                <a:solidFill>
                  <a:schemeClr val="accent1"/>
                </a:solidFill>
              </a:rPr>
              <a:t>Korbonitz</a:t>
            </a:r>
            <a:r>
              <a:rPr lang="en-GB" sz="2400" dirty="0">
                <a:solidFill>
                  <a:schemeClr val="accent1"/>
                </a:solidFill>
              </a:rPr>
              <a:t> and John Wass)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1FE2D9C-BEE6-DD20-0E62-99DFE6A122F0}"/>
              </a:ext>
            </a:extLst>
          </p:cNvPr>
          <p:cNvSpPr txBox="1"/>
          <p:nvPr/>
        </p:nvSpPr>
        <p:spPr>
          <a:xfrm>
            <a:off x="495300" y="2448304"/>
            <a:ext cx="1237210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endParaRPr lang="en-GB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Collaborations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Netherlands: “discharge after successful trans-sphenoidal surgery”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Dr van Beek 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international, </a:t>
            </a:r>
            <a:r>
              <a:rPr lang="en-GB" dirty="0" err="1">
                <a:solidFill>
                  <a:schemeClr val="accent1"/>
                </a:solidFill>
              </a:rPr>
              <a:t>multicenter</a:t>
            </a:r>
            <a:r>
              <a:rPr lang="en-GB" dirty="0">
                <a:solidFill>
                  <a:schemeClr val="accent1"/>
                </a:solidFill>
              </a:rPr>
              <a:t>, evidence-based guideline for discharge of acromegaly patients</a:t>
            </a:r>
          </a:p>
          <a:p>
            <a:r>
              <a:rPr lang="en-GB" dirty="0">
                <a:solidFill>
                  <a:schemeClr val="accent1"/>
                </a:solidFill>
              </a:rPr>
              <a:t>from endocrine follow-up after successful transsphenoidal surgery based on recurrence risk and presence of hypopituitarism</a:t>
            </a:r>
            <a:r>
              <a:rPr lang="en-GB" dirty="0"/>
              <a:t>.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</a:endParaRPr>
          </a:p>
          <a:p>
            <a:pPr lvl="2"/>
            <a:endParaRPr lang="en-GB" sz="2400" dirty="0">
              <a:solidFill>
                <a:schemeClr val="accent1"/>
              </a:solidFill>
            </a:endParaRPr>
          </a:p>
          <a:p>
            <a:pPr lvl="2"/>
            <a:endParaRPr lang="en-GB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28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C67FFD-6A65-73F2-0CBD-8B530FCF79EB}"/>
              </a:ext>
            </a:extLst>
          </p:cNvPr>
          <p:cNvSpPr txBox="1"/>
          <p:nvPr/>
        </p:nvSpPr>
        <p:spPr>
          <a:xfrm>
            <a:off x="3498015" y="147686"/>
            <a:ext cx="502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What information is in the UK dataset?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F587225-AC33-265E-9628-9010B49D876D}"/>
              </a:ext>
            </a:extLst>
          </p:cNvPr>
          <p:cNvSpPr txBox="1"/>
          <p:nvPr/>
        </p:nvSpPr>
        <p:spPr>
          <a:xfrm>
            <a:off x="168963" y="524763"/>
            <a:ext cx="946874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Baseline Characteristics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Clinical features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Tumour characteristics and imaging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GH and IGF-1 results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Pituitary function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Other rare features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Co morbidities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Cardiovascular and metabolic (echocardiogram, CV (BP etc) and diabetes markers)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gallstones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oncological (colonoscopy)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63A6E4C-5E5C-E741-B8EE-524A3C93046E}"/>
              </a:ext>
            </a:extLst>
          </p:cNvPr>
          <p:cNvSpPr txBox="1"/>
          <p:nvPr/>
        </p:nvSpPr>
        <p:spPr>
          <a:xfrm>
            <a:off x="393736" y="3482151"/>
            <a:ext cx="56171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Treatment Characteristics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Surgery (type, date, complications, histology)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Radiotherapy (type, date)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Medical Therapies   (type, dose, duration)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D44400A-521E-8714-8E2D-BA07DFC29FE9}"/>
              </a:ext>
            </a:extLst>
          </p:cNvPr>
          <p:cNvSpPr txBox="1"/>
          <p:nvPr/>
        </p:nvSpPr>
        <p:spPr>
          <a:xfrm>
            <a:off x="477076" y="4928946"/>
            <a:ext cx="47604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Longitudinal data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GH and IGF-1 (local and centralised)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recurrence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evolving complications, medications</a:t>
            </a:r>
          </a:p>
          <a:p>
            <a:pPr lvl="2"/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5777BAF-4B4F-92CC-BE93-705BE30F1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4650" y="2847344"/>
            <a:ext cx="5467350" cy="3800475"/>
          </a:xfrm>
          <a:prstGeom prst="rect">
            <a:avLst/>
          </a:prstGeom>
        </p:spPr>
      </p:pic>
      <p:pic>
        <p:nvPicPr>
          <p:cNvPr id="10" name="Picture 4" descr="the-chrisite-logo.png">
            <a:extLst>
              <a:ext uri="{FF2B5EF4-FFF2-40B4-BE49-F238E27FC236}">
                <a16:creationId xmlns="" xmlns:a16="http://schemas.microsoft.com/office/drawing/2014/main" id="{CF19EFA0-A442-A733-02AD-4C9ABFD3AA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7686"/>
            <a:ext cx="488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CD2DBE8-E28A-088B-8F7D-1E64F38B61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34112"/>
            <a:ext cx="2005013" cy="62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46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7695</TotalTime>
  <Words>1156</Words>
  <Application>Microsoft Office PowerPoint</Application>
  <PresentationFormat>Widescreen</PresentationFormat>
  <Paragraphs>210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</vt:lpstr>
      <vt:lpstr>Calibri</vt:lpstr>
      <vt:lpstr>Calibri Light</vt:lpstr>
      <vt:lpstr>Gotham SSm A</vt:lpstr>
      <vt:lpstr>Office Theme</vt:lpstr>
      <vt:lpstr>1_Office Theme</vt:lpstr>
      <vt:lpstr>PowerPoint Presentation</vt:lpstr>
      <vt:lpstr>SfE BES 2022- Conflict Of Interest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 Update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HIGHAM, Claire (THE CHRISTIE NHS FOUNDATION TRUST)</dc:creator>
  <cp:lastModifiedBy>Jessica Davis</cp:lastModifiedBy>
  <cp:revision>32</cp:revision>
  <dcterms:created xsi:type="dcterms:W3CDTF">2022-02-24T10:27:57Z</dcterms:created>
  <dcterms:modified xsi:type="dcterms:W3CDTF">2023-01-05T09:25:48Z</dcterms:modified>
</cp:coreProperties>
</file>