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sldIdLst>
    <p:sldId id="256" r:id="rId5"/>
    <p:sldId id="260" r:id="rId6"/>
    <p:sldId id="261" r:id="rId7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BF42D1C-E010-46A0-ACC8-ABF2EF9BBEF4}" v="1" dt="2026-01-28T08:22:37.43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51" d="100"/>
          <a:sy n="51" d="100"/>
        </p:scale>
        <p:origin x="438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race Okoro" userId="b6b67fd7-de6b-4e57-8af3-dd2a90823702" providerId="ADAL" clId="{E74F8815-CFEA-4C35-83C4-2F2BF84D7AAA}"/>
    <pc:docChg chg="modSld">
      <pc:chgData name="Grace Okoro" userId="b6b67fd7-de6b-4e57-8af3-dd2a90823702" providerId="ADAL" clId="{E74F8815-CFEA-4C35-83C4-2F2BF84D7AAA}" dt="2026-01-28T08:22:37.438" v="49"/>
      <pc:docMkLst>
        <pc:docMk/>
      </pc:docMkLst>
      <pc:sldChg chg="modSp mod">
        <pc:chgData name="Grace Okoro" userId="b6b67fd7-de6b-4e57-8af3-dd2a90823702" providerId="ADAL" clId="{E74F8815-CFEA-4C35-83C4-2F2BF84D7AAA}" dt="2026-01-28T08:22:16.328" v="47" actId="20577"/>
        <pc:sldMkLst>
          <pc:docMk/>
          <pc:sldMk cId="0" sldId="256"/>
        </pc:sldMkLst>
        <pc:spChg chg="mod">
          <ac:chgData name="Grace Okoro" userId="b6b67fd7-de6b-4e57-8af3-dd2a90823702" providerId="ADAL" clId="{E74F8815-CFEA-4C35-83C4-2F2BF84D7AAA}" dt="2026-01-28T08:22:16.328" v="47" actId="20577"/>
          <ac:spMkLst>
            <pc:docMk/>
            <pc:sldMk cId="0" sldId="256"/>
            <ac:spMk id="15" creationId="{39602693-8D40-D0C7-0BF5-315E61431434}"/>
          </ac:spMkLst>
        </pc:spChg>
      </pc:sldChg>
      <pc:sldChg chg="modSp mod">
        <pc:chgData name="Grace Okoro" userId="b6b67fd7-de6b-4e57-8af3-dd2a90823702" providerId="ADAL" clId="{E74F8815-CFEA-4C35-83C4-2F2BF84D7AAA}" dt="2026-01-28T08:22:37.438" v="49"/>
        <pc:sldMkLst>
          <pc:docMk/>
          <pc:sldMk cId="0" sldId="260"/>
        </pc:sldMkLst>
        <pc:spChg chg="mod">
          <ac:chgData name="Grace Okoro" userId="b6b67fd7-de6b-4e57-8af3-dd2a90823702" providerId="ADAL" clId="{E74F8815-CFEA-4C35-83C4-2F2BF84D7AAA}" dt="2026-01-28T08:22:37.438" v="49"/>
          <ac:spMkLst>
            <pc:docMk/>
            <pc:sldMk cId="0" sldId="260"/>
            <ac:spMk id="7" creationId="{6A2980AE-0A5F-57C2-E0BA-D3BBC82E748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/>
          <p:cNvSpPr/>
          <p:nvPr/>
        </p:nvSpPr>
        <p:spPr>
          <a:xfrm>
            <a:off x="439828" y="484988"/>
            <a:ext cx="3262273" cy="1087424"/>
          </a:xfrm>
          <a:custGeom>
            <a:avLst/>
            <a:gdLst/>
            <a:ahLst/>
            <a:cxnLst/>
            <a:rect l="l" t="t" r="r" b="b"/>
            <a:pathLst>
              <a:path w="3262273" h="1087424">
                <a:moveTo>
                  <a:pt x="0" y="0"/>
                </a:moveTo>
                <a:lnTo>
                  <a:pt x="3262273" y="0"/>
                </a:lnTo>
                <a:lnTo>
                  <a:pt x="3262273" y="1087424"/>
                </a:lnTo>
                <a:lnTo>
                  <a:pt x="0" y="108742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4" name="Freeform 2">
            <a:extLst>
              <a:ext uri="{FF2B5EF4-FFF2-40B4-BE49-F238E27FC236}">
                <a16:creationId xmlns:a16="http://schemas.microsoft.com/office/drawing/2014/main" id="{469EBCD9-5A1F-F345-E050-0563D018B03F}"/>
              </a:ext>
            </a:extLst>
          </p:cNvPr>
          <p:cNvSpPr/>
          <p:nvPr/>
        </p:nvSpPr>
        <p:spPr>
          <a:xfrm flipH="1">
            <a:off x="0" y="5821259"/>
            <a:ext cx="18288000" cy="4465741"/>
          </a:xfrm>
          <a:custGeom>
            <a:avLst/>
            <a:gdLst/>
            <a:ahLst/>
            <a:cxnLst/>
            <a:rect l="l" t="t" r="r" b="b"/>
            <a:pathLst>
              <a:path w="18288000" h="10365638">
                <a:moveTo>
                  <a:pt x="18288000" y="0"/>
                </a:moveTo>
                <a:lnTo>
                  <a:pt x="0" y="0"/>
                </a:lnTo>
                <a:lnTo>
                  <a:pt x="0" y="10365638"/>
                </a:lnTo>
                <a:lnTo>
                  <a:pt x="18288000" y="10365638"/>
                </a:lnTo>
                <a:lnTo>
                  <a:pt x="18288000" y="0"/>
                </a:lnTo>
                <a:close/>
              </a:path>
            </a:pathLst>
          </a:custGeom>
          <a:blipFill>
            <a:blip r:embed="rId3">
              <a:alphaModFix amt="39000"/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b="-132115"/>
            </a:stretch>
          </a:blipFill>
        </p:spPr>
        <p:txBody>
          <a:bodyPr/>
          <a:lstStyle/>
          <a:p>
            <a:endParaRPr lang="en-GB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4B0EB7C-7649-D281-800E-871BB0EAC0EB}"/>
              </a:ext>
            </a:extLst>
          </p:cNvPr>
          <p:cNvSpPr txBox="1"/>
          <p:nvPr/>
        </p:nvSpPr>
        <p:spPr>
          <a:xfrm>
            <a:off x="6248400" y="1158951"/>
            <a:ext cx="613501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b="1" dirty="0"/>
              <a:t>NIHR ASSOCIATE PI SCHEME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4EF5693-DF3B-980C-D40B-67C13BA66E88}"/>
              </a:ext>
            </a:extLst>
          </p:cNvPr>
          <p:cNvSpPr txBox="1"/>
          <p:nvPr/>
        </p:nvSpPr>
        <p:spPr>
          <a:xfrm>
            <a:off x="1524000" y="1977806"/>
            <a:ext cx="14706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The Associate Principal Investigator Scheme aims to develop health and care professionals to become the Principal Investigators (PIs) of the future and feeds into the Society for Endocrinology research strategy</a:t>
            </a:r>
            <a:endParaRPr lang="en-GB" sz="24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6CF7781-0BF3-38B4-7C93-16E3189BD518}"/>
              </a:ext>
            </a:extLst>
          </p:cNvPr>
          <p:cNvSpPr txBox="1"/>
          <p:nvPr/>
        </p:nvSpPr>
        <p:spPr>
          <a:xfrm>
            <a:off x="9315906" y="4309318"/>
            <a:ext cx="76200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GB" sz="2400" b="1" dirty="0"/>
              <a:t>Responsibilities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2400" dirty="0"/>
              <a:t>Drive your own </a:t>
            </a:r>
            <a:r>
              <a:rPr lang="en-GB" sz="2400" b="1" dirty="0"/>
              <a:t>learning and development</a:t>
            </a:r>
            <a:r>
              <a:rPr lang="en-GB" sz="2400" dirty="0"/>
              <a:t> during the Scheme.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2400" dirty="0"/>
              <a:t>Complete the </a:t>
            </a:r>
            <a:r>
              <a:rPr lang="en-GB" sz="2400" b="1" dirty="0"/>
              <a:t>Associate PI Scheme Checklist</a:t>
            </a:r>
            <a:r>
              <a:rPr lang="en-GB" sz="2400" dirty="0"/>
              <a:t>; proactively seek opportunities to </a:t>
            </a:r>
            <a:r>
              <a:rPr lang="en-GB" sz="2400" dirty="0" err="1"/>
              <a:t>fulfill</a:t>
            </a:r>
            <a:r>
              <a:rPr lang="en-GB" sz="2400" dirty="0"/>
              <a:t> activities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2400" dirty="0"/>
              <a:t>Discuss time allocation with your </a:t>
            </a:r>
            <a:r>
              <a:rPr lang="en-GB" sz="2400" b="1" dirty="0"/>
              <a:t>manager/educational supervisor</a:t>
            </a:r>
            <a:r>
              <a:rPr lang="en-GB" sz="2400" dirty="0"/>
              <a:t> before applying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9602693-8D40-D0C7-0BF5-315E61431434}"/>
              </a:ext>
            </a:extLst>
          </p:cNvPr>
          <p:cNvSpPr txBox="1"/>
          <p:nvPr/>
        </p:nvSpPr>
        <p:spPr>
          <a:xfrm>
            <a:off x="914400" y="4306643"/>
            <a:ext cx="76200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GB" sz="2400" b="1" dirty="0"/>
              <a:t>Time Commitment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2400" dirty="0"/>
              <a:t>Approximately </a:t>
            </a:r>
            <a:r>
              <a:rPr lang="en-GB" sz="2400" b="1" dirty="0"/>
              <a:t>2–3 hours per week (1 hour for our real world studies)</a:t>
            </a:r>
            <a:r>
              <a:rPr lang="en-GB" sz="2400" dirty="0"/>
              <a:t> recommended.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2400" dirty="0"/>
              <a:t>Must work in the role for </a:t>
            </a:r>
            <a:r>
              <a:rPr lang="en-GB" sz="2400" b="1" dirty="0"/>
              <a:t>6 months</a:t>
            </a:r>
            <a:r>
              <a:rPr lang="en-GB" sz="2400" dirty="0"/>
              <a:t> to gain official recognition.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2400" dirty="0"/>
              <a:t>Involvement should include </a:t>
            </a:r>
            <a:r>
              <a:rPr lang="en-GB" sz="2400" b="1" dirty="0"/>
              <a:t>participant recruitment</a:t>
            </a:r>
            <a:r>
              <a:rPr lang="en-GB" sz="2400" dirty="0"/>
              <a:t> and may span set-up and follow-up phases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4017BF6-AA7C-7415-FBFD-41B125140AEB}"/>
              </a:ext>
            </a:extLst>
          </p:cNvPr>
          <p:cNvSpPr txBox="1"/>
          <p:nvPr/>
        </p:nvSpPr>
        <p:spPr>
          <a:xfrm>
            <a:off x="5943600" y="3130728"/>
            <a:ext cx="49911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/>
              <a:t>Associate PI (Associate PI Trainee)</a:t>
            </a:r>
            <a:endParaRPr lang="en-GB" sz="24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37AFCC4-26D2-27FD-316D-44487589FF67}"/>
              </a:ext>
            </a:extLst>
          </p:cNvPr>
          <p:cNvSpPr txBox="1"/>
          <p:nvPr/>
        </p:nvSpPr>
        <p:spPr>
          <a:xfrm>
            <a:off x="839932" y="7311383"/>
            <a:ext cx="7620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GB" sz="2400" b="1" dirty="0"/>
              <a:t>Recognition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2400" dirty="0"/>
              <a:t>Officially recognised as Associate PI </a:t>
            </a:r>
            <a:r>
              <a:rPr lang="en-GB" sz="2400" b="1" dirty="0"/>
              <a:t>after completing 6 months and submitting the signed checklist</a:t>
            </a:r>
            <a:r>
              <a:rPr lang="en-GB" sz="2400" dirty="0"/>
              <a:t>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2400" dirty="0"/>
              <a:t>Receive </a:t>
            </a:r>
            <a:r>
              <a:rPr lang="en-GB" sz="2400" b="1" dirty="0"/>
              <a:t>NIHR-endorsed certificate</a:t>
            </a:r>
            <a:r>
              <a:rPr lang="en-GB" sz="2400" dirty="0"/>
              <a:t> upon successful completion.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2400" dirty="0"/>
              <a:t>May be acknowledged in </a:t>
            </a:r>
            <a:r>
              <a:rPr lang="en-GB" sz="2400" b="1" dirty="0"/>
              <a:t>study publications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FFC9BBA-43BD-8D5F-F317-FBB3002C0EBD}"/>
              </a:ext>
            </a:extLst>
          </p:cNvPr>
          <p:cNvSpPr txBox="1"/>
          <p:nvPr/>
        </p:nvSpPr>
        <p:spPr>
          <a:xfrm>
            <a:off x="9563966" y="7311383"/>
            <a:ext cx="76200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GB" sz="2400" b="1" dirty="0"/>
              <a:t>Other Commitments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2400" dirty="0"/>
              <a:t>No funding provided; role is undertaken alongside usual duties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2400" dirty="0"/>
              <a:t>Inform the Scheme team if </a:t>
            </a:r>
            <a:r>
              <a:rPr lang="en-GB" sz="2400" b="1" dirty="0"/>
              <a:t>moving sites</a:t>
            </a:r>
            <a:r>
              <a:rPr lang="en-GB" sz="2400" dirty="0"/>
              <a:t>; approval from new Local PI required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2400" dirty="0"/>
              <a:t>Extensions beyond 6 months are possible but require PI agreement and formal request</a:t>
            </a:r>
            <a:br>
              <a:rPr lang="en-GB" sz="2400" dirty="0"/>
            </a:br>
            <a:endParaRPr lang="en-GB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457200" y="738492"/>
            <a:ext cx="3262273" cy="1087424"/>
          </a:xfrm>
          <a:custGeom>
            <a:avLst/>
            <a:gdLst/>
            <a:ahLst/>
            <a:cxnLst/>
            <a:rect l="l" t="t" r="r" b="b"/>
            <a:pathLst>
              <a:path w="3262273" h="1087424">
                <a:moveTo>
                  <a:pt x="0" y="0"/>
                </a:moveTo>
                <a:lnTo>
                  <a:pt x="3262272" y="0"/>
                </a:lnTo>
                <a:lnTo>
                  <a:pt x="3262272" y="1087424"/>
                </a:lnTo>
                <a:lnTo>
                  <a:pt x="0" y="108742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" name="AutoShape 3"/>
          <p:cNvSpPr/>
          <p:nvPr/>
        </p:nvSpPr>
        <p:spPr>
          <a:xfrm flipV="1">
            <a:off x="-152400" y="39503"/>
            <a:ext cx="18288000" cy="95250"/>
          </a:xfrm>
          <a:prstGeom prst="line">
            <a:avLst/>
          </a:prstGeom>
          <a:ln w="190500" cap="flat">
            <a:solidFill>
              <a:srgbClr val="CC1358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GB"/>
          </a:p>
        </p:txBody>
      </p:sp>
      <p:sp>
        <p:nvSpPr>
          <p:cNvPr id="4" name="AutoShape 4"/>
          <p:cNvSpPr/>
          <p:nvPr/>
        </p:nvSpPr>
        <p:spPr>
          <a:xfrm flipV="1">
            <a:off x="-152889" y="-150996"/>
            <a:ext cx="18288489" cy="95250"/>
          </a:xfrm>
          <a:prstGeom prst="line">
            <a:avLst/>
          </a:prstGeom>
          <a:ln w="190500" cap="flat">
            <a:solidFill>
              <a:srgbClr val="29235C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04135EF-864F-D83B-7C8C-254D61D25115}"/>
              </a:ext>
            </a:extLst>
          </p:cNvPr>
          <p:cNvSpPr txBox="1"/>
          <p:nvPr/>
        </p:nvSpPr>
        <p:spPr>
          <a:xfrm>
            <a:off x="8167254" y="172621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A2980AE-0A5F-57C2-E0BA-D3BBC82E748F}"/>
              </a:ext>
            </a:extLst>
          </p:cNvPr>
          <p:cNvSpPr txBox="1"/>
          <p:nvPr/>
        </p:nvSpPr>
        <p:spPr>
          <a:xfrm>
            <a:off x="9615054" y="2811227"/>
            <a:ext cx="8077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GB" sz="2400" b="1" dirty="0"/>
              <a:t>Time Commitment</a:t>
            </a:r>
          </a:p>
          <a:p>
            <a:pPr lvl="0"/>
            <a:endParaRPr lang="en-GB" sz="2400" dirty="0"/>
          </a:p>
          <a:p>
            <a:r>
              <a:rPr lang="en-GB" sz="2400" dirty="0"/>
              <a:t>Approximately </a:t>
            </a:r>
            <a:r>
              <a:rPr lang="en-GB" sz="2400" b="1" dirty="0"/>
              <a:t>2–3 hours per week 1 hour for our real world studies)</a:t>
            </a:r>
            <a:r>
              <a:rPr lang="en-GB" sz="2400" dirty="0"/>
              <a:t> mentoring the Associate PI</a:t>
            </a:r>
            <a:endParaRPr lang="en-GB" sz="32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F9C4CE8-EE0C-0B6A-1D21-0C729C717031}"/>
              </a:ext>
            </a:extLst>
          </p:cNvPr>
          <p:cNvSpPr txBox="1"/>
          <p:nvPr/>
        </p:nvSpPr>
        <p:spPr>
          <a:xfrm>
            <a:off x="685800" y="2781300"/>
            <a:ext cx="7620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GB" sz="2400" b="1" dirty="0"/>
              <a:t>Legal Responsibilities</a:t>
            </a:r>
          </a:p>
          <a:p>
            <a:pPr lvl="0"/>
            <a:endParaRPr lang="en-GB" sz="2400" b="1" dirty="0"/>
          </a:p>
          <a:p>
            <a:pPr lvl="0"/>
            <a:r>
              <a:rPr lang="en-GB" sz="2400" dirty="0"/>
              <a:t>Remain </a:t>
            </a:r>
            <a:r>
              <a:rPr lang="en-GB" sz="2400" b="1" dirty="0"/>
              <a:t>legally responsible for the study at your site</a:t>
            </a:r>
            <a:r>
              <a:rPr lang="en-GB" sz="2400" dirty="0"/>
              <a:t>; this does not change when mentoring an Associate PI</a:t>
            </a:r>
            <a:endParaRPr lang="en-GB" sz="32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9A374C6-5D89-002D-B319-902DC12F88AD}"/>
              </a:ext>
            </a:extLst>
          </p:cNvPr>
          <p:cNvSpPr txBox="1"/>
          <p:nvPr/>
        </p:nvSpPr>
        <p:spPr>
          <a:xfrm>
            <a:off x="7399485" y="1679382"/>
            <a:ext cx="1905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/>
              <a:t>Local PI</a:t>
            </a:r>
            <a:endParaRPr lang="en-GB" sz="28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D6389BC-DF84-9E3C-56E3-2C86D24C707A}"/>
              </a:ext>
            </a:extLst>
          </p:cNvPr>
          <p:cNvSpPr txBox="1"/>
          <p:nvPr/>
        </p:nvSpPr>
        <p:spPr>
          <a:xfrm>
            <a:off x="685800" y="5079015"/>
            <a:ext cx="818803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GB" sz="2400" b="1" dirty="0"/>
              <a:t>Mentorship Role</a:t>
            </a:r>
          </a:p>
          <a:p>
            <a:pPr lvl="0"/>
            <a:endParaRPr lang="en-GB" sz="24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2400" b="1" dirty="0"/>
              <a:t>Mentor, support, and guide</a:t>
            </a:r>
            <a:r>
              <a:rPr lang="en-GB" sz="2400" dirty="0"/>
              <a:t> the Associate PI during their 6-month tenure.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2400" dirty="0"/>
              <a:t>Share knowledge and experience of delivering research at a site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2400" dirty="0"/>
              <a:t>Help Associate PI complete their </a:t>
            </a:r>
            <a:r>
              <a:rPr lang="en-GB" sz="2400" b="1" dirty="0"/>
              <a:t>Scheme Checklist</a:t>
            </a:r>
            <a:r>
              <a:rPr lang="en-GB" sz="2400" dirty="0"/>
              <a:t>; set goals and deadlines as needed.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Meet regularly (weekly or bi-weekly recommended) to review progress</a:t>
            </a:r>
            <a:endParaRPr lang="en-GB" sz="4400" b="1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66661A7-CD50-EBA7-AC65-98952EF55691}"/>
              </a:ext>
            </a:extLst>
          </p:cNvPr>
          <p:cNvSpPr txBox="1"/>
          <p:nvPr/>
        </p:nvSpPr>
        <p:spPr>
          <a:xfrm>
            <a:off x="9615054" y="5079015"/>
            <a:ext cx="835775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GB" sz="2400" b="1" dirty="0"/>
              <a:t>Additional Responsibilities</a:t>
            </a:r>
          </a:p>
          <a:p>
            <a:pPr lvl="0"/>
            <a:endParaRPr lang="en-GB" sz="2400" b="1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2400" dirty="0"/>
              <a:t>Approve applicants for the Scheme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2400" dirty="0"/>
              <a:t>Sign off the Associate PI’s checklist at the end of tenure, ensuring all activities are completed and evidenced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2400" dirty="0"/>
              <a:t>Encourage Associate PI to interact with the </a:t>
            </a:r>
            <a:r>
              <a:rPr lang="en-GB" sz="2400" b="1" dirty="0"/>
              <a:t>Clinical Trials Unit</a:t>
            </a:r>
            <a:r>
              <a:rPr lang="en-GB" sz="2400" dirty="0"/>
              <a:t> and study team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Suggest studies at your site for inclusion in the Scheme if appropriate </a:t>
            </a:r>
            <a:endParaRPr lang="en-GB" sz="4400" dirty="0"/>
          </a:p>
        </p:txBody>
      </p:sp>
      <p:sp>
        <p:nvSpPr>
          <p:cNvPr id="12" name="Freeform 2">
            <a:extLst>
              <a:ext uri="{FF2B5EF4-FFF2-40B4-BE49-F238E27FC236}">
                <a16:creationId xmlns:a16="http://schemas.microsoft.com/office/drawing/2014/main" id="{27AD3969-7CC7-9C73-F7A6-3652B2DDFF9F}"/>
              </a:ext>
            </a:extLst>
          </p:cNvPr>
          <p:cNvSpPr/>
          <p:nvPr/>
        </p:nvSpPr>
        <p:spPr>
          <a:xfrm flipH="1">
            <a:off x="0" y="5817795"/>
            <a:ext cx="18288000" cy="4465741"/>
          </a:xfrm>
          <a:custGeom>
            <a:avLst/>
            <a:gdLst/>
            <a:ahLst/>
            <a:cxnLst/>
            <a:rect l="l" t="t" r="r" b="b"/>
            <a:pathLst>
              <a:path w="18288000" h="10365638">
                <a:moveTo>
                  <a:pt x="18288000" y="0"/>
                </a:moveTo>
                <a:lnTo>
                  <a:pt x="0" y="0"/>
                </a:lnTo>
                <a:lnTo>
                  <a:pt x="0" y="10365638"/>
                </a:lnTo>
                <a:lnTo>
                  <a:pt x="18288000" y="10365638"/>
                </a:lnTo>
                <a:lnTo>
                  <a:pt x="18288000" y="0"/>
                </a:lnTo>
                <a:close/>
              </a:path>
            </a:pathLst>
          </a:custGeom>
          <a:blipFill>
            <a:blip r:embed="rId3">
              <a:alphaModFix amt="39000"/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b="-132115"/>
            </a:stretch>
          </a:blipFill>
        </p:spPr>
        <p:txBody>
          <a:bodyPr/>
          <a:lstStyle/>
          <a:p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34DD16-C143-05DA-6F9F-3BCE1C281C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3">
            <a:extLst>
              <a:ext uri="{FF2B5EF4-FFF2-40B4-BE49-F238E27FC236}">
                <a16:creationId xmlns:a16="http://schemas.microsoft.com/office/drawing/2014/main" id="{6F7819B1-C6A7-DED4-E9E9-08DF00BF5B2A}"/>
              </a:ext>
            </a:extLst>
          </p:cNvPr>
          <p:cNvSpPr/>
          <p:nvPr/>
        </p:nvSpPr>
        <p:spPr>
          <a:xfrm flipV="1">
            <a:off x="-152400" y="39503"/>
            <a:ext cx="18288000" cy="95250"/>
          </a:xfrm>
          <a:prstGeom prst="line">
            <a:avLst/>
          </a:prstGeom>
          <a:ln w="190500" cap="flat">
            <a:solidFill>
              <a:srgbClr val="CC1358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GB"/>
          </a:p>
        </p:txBody>
      </p:sp>
      <p:sp>
        <p:nvSpPr>
          <p:cNvPr id="4" name="AutoShape 4">
            <a:extLst>
              <a:ext uri="{FF2B5EF4-FFF2-40B4-BE49-F238E27FC236}">
                <a16:creationId xmlns:a16="http://schemas.microsoft.com/office/drawing/2014/main" id="{B324F6EB-1F1A-9027-793C-CAC434F146D6}"/>
              </a:ext>
            </a:extLst>
          </p:cNvPr>
          <p:cNvSpPr/>
          <p:nvPr/>
        </p:nvSpPr>
        <p:spPr>
          <a:xfrm flipV="1">
            <a:off x="-152889" y="-150996"/>
            <a:ext cx="18288489" cy="95250"/>
          </a:xfrm>
          <a:prstGeom prst="line">
            <a:avLst/>
          </a:prstGeom>
          <a:ln w="190500" cap="flat">
            <a:solidFill>
              <a:srgbClr val="29235C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3EE8D4C-059F-F37E-7AE8-696298529C12}"/>
              </a:ext>
            </a:extLst>
          </p:cNvPr>
          <p:cNvSpPr txBox="1"/>
          <p:nvPr/>
        </p:nvSpPr>
        <p:spPr>
          <a:xfrm>
            <a:off x="8167254" y="172621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EDB09B33-8F15-335B-4ADE-521F6EDCB650}"/>
              </a:ext>
            </a:extLst>
          </p:cNvPr>
          <p:cNvGrpSpPr/>
          <p:nvPr/>
        </p:nvGrpSpPr>
        <p:grpSpPr>
          <a:xfrm>
            <a:off x="0" y="738492"/>
            <a:ext cx="18288000" cy="9674560"/>
            <a:chOff x="0" y="738492"/>
            <a:chExt cx="18288000" cy="9674560"/>
          </a:xfrm>
        </p:grpSpPr>
        <p:sp>
          <p:nvSpPr>
            <p:cNvPr id="2" name="Freeform 2">
              <a:extLst>
                <a:ext uri="{FF2B5EF4-FFF2-40B4-BE49-F238E27FC236}">
                  <a16:creationId xmlns:a16="http://schemas.microsoft.com/office/drawing/2014/main" id="{EF245C9F-5782-526D-A9B6-B0F0230002E3}"/>
                </a:ext>
              </a:extLst>
            </p:cNvPr>
            <p:cNvSpPr/>
            <p:nvPr/>
          </p:nvSpPr>
          <p:spPr>
            <a:xfrm>
              <a:off x="457200" y="738492"/>
              <a:ext cx="3262273" cy="1087424"/>
            </a:xfrm>
            <a:custGeom>
              <a:avLst/>
              <a:gdLst/>
              <a:ahLst/>
              <a:cxnLst/>
              <a:rect l="l" t="t" r="r" b="b"/>
              <a:pathLst>
                <a:path w="3262273" h="1087424">
                  <a:moveTo>
                    <a:pt x="0" y="0"/>
                  </a:moveTo>
                  <a:lnTo>
                    <a:pt x="3262272" y="0"/>
                  </a:lnTo>
                  <a:lnTo>
                    <a:pt x="3262272" y="1087424"/>
                  </a:lnTo>
                  <a:lnTo>
                    <a:pt x="0" y="108742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46D1DADF-4606-9C0E-9A5A-EF1412F7C172}"/>
                </a:ext>
              </a:extLst>
            </p:cNvPr>
            <p:cNvSpPr txBox="1"/>
            <p:nvPr/>
          </p:nvSpPr>
          <p:spPr>
            <a:xfrm>
              <a:off x="9386454" y="1811015"/>
              <a:ext cx="8749146" cy="784830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b="1" dirty="0"/>
                <a:t>Benefits for Local PI</a:t>
              </a:r>
            </a:p>
            <a:p>
              <a:endParaRPr lang="en-GB" sz="2400" b="1" dirty="0"/>
            </a:p>
            <a:p>
              <a:pPr lvl="0"/>
              <a:r>
                <a:rPr lang="en-GB" sz="2400" b="1" dirty="0"/>
                <a:t>Leadership and Mentorship Experience</a:t>
              </a:r>
            </a:p>
            <a:p>
              <a:pPr lvl="0"/>
              <a:r>
                <a:rPr lang="en-GB" sz="2400" dirty="0"/>
                <a:t>Opportunity to </a:t>
              </a:r>
              <a:r>
                <a:rPr lang="en-GB" sz="2400" b="1" dirty="0"/>
                <a:t>mentor and support emerging researchers</a:t>
              </a:r>
              <a:r>
                <a:rPr lang="en-GB" sz="2400" dirty="0"/>
                <a:t>, enhancing leadership skills</a:t>
              </a:r>
            </a:p>
            <a:p>
              <a:pPr lvl="0"/>
              <a:endParaRPr lang="en-GB" sz="2400" dirty="0"/>
            </a:p>
            <a:p>
              <a:pPr lvl="0"/>
              <a:r>
                <a:rPr lang="en-GB" sz="2400" b="1" dirty="0"/>
                <a:t>Capacity Building</a:t>
              </a:r>
            </a:p>
            <a:p>
              <a:pPr lvl="0"/>
              <a:r>
                <a:rPr lang="en-GB" sz="2400" dirty="0"/>
                <a:t>Helps develop a </a:t>
              </a:r>
              <a:r>
                <a:rPr lang="en-GB" sz="2400" b="1" dirty="0"/>
                <a:t>pipeline of future PIs</a:t>
              </a:r>
              <a:r>
                <a:rPr lang="en-GB" sz="2400" dirty="0"/>
                <a:t>, strengthening research delivery at your site</a:t>
              </a:r>
            </a:p>
            <a:p>
              <a:pPr lvl="1"/>
              <a:endParaRPr lang="en-GB" sz="2400" dirty="0"/>
            </a:p>
            <a:p>
              <a:pPr lvl="0"/>
              <a:r>
                <a:rPr lang="en-GB" sz="2400" b="1" dirty="0"/>
                <a:t>Study Performance</a:t>
              </a:r>
            </a:p>
            <a:p>
              <a:pPr lvl="0"/>
              <a:r>
                <a:rPr lang="en-GB" sz="2400" dirty="0"/>
                <a:t>Associate PIs can contribute to </a:t>
              </a:r>
              <a:r>
                <a:rPr lang="en-GB" sz="2400" b="1" dirty="0"/>
                <a:t>participant recruitment and study management</a:t>
              </a:r>
              <a:r>
                <a:rPr lang="en-GB" sz="2400" dirty="0"/>
                <a:t>, potentially improving site performance</a:t>
              </a:r>
            </a:p>
            <a:p>
              <a:pPr lvl="0"/>
              <a:endParaRPr lang="en-GB" sz="2400" dirty="0"/>
            </a:p>
            <a:p>
              <a:pPr lvl="0"/>
              <a:r>
                <a:rPr lang="en-GB" sz="2400" b="1" dirty="0"/>
                <a:t>Professional Recognition</a:t>
              </a:r>
            </a:p>
            <a:p>
              <a:pPr lvl="0"/>
              <a:r>
                <a:rPr lang="en-GB" sz="2400" dirty="0"/>
                <a:t>Demonstrates commitment to </a:t>
              </a:r>
              <a:r>
                <a:rPr lang="en-GB" sz="2400" b="1" dirty="0"/>
                <a:t>training and research development</a:t>
              </a:r>
              <a:r>
                <a:rPr lang="en-GB" sz="2400" dirty="0"/>
                <a:t>, which can be valuable for appraisals and institutional reputation</a:t>
              </a:r>
            </a:p>
            <a:p>
              <a:pPr lvl="0"/>
              <a:endParaRPr lang="en-GB" sz="2400" dirty="0"/>
            </a:p>
            <a:p>
              <a:pPr lvl="0"/>
              <a:r>
                <a:rPr lang="en-GB" sz="2400" b="1" dirty="0"/>
                <a:t>Collaboration</a:t>
              </a:r>
              <a:endParaRPr lang="en-GB" sz="2400" dirty="0"/>
            </a:p>
            <a:p>
              <a:r>
                <a:rPr lang="en-GB" sz="2400" dirty="0"/>
                <a:t>Encourages stronger links between </a:t>
              </a:r>
              <a:r>
                <a:rPr lang="en-GB" sz="2400" b="1" dirty="0"/>
                <a:t>site teams and national study teams</a:t>
              </a:r>
              <a:r>
                <a:rPr lang="en-GB" sz="2400" dirty="0"/>
                <a:t>, improving communication and efficiency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16495B0B-C07A-89D0-77C5-50C5F7A0A184}"/>
                </a:ext>
              </a:extLst>
            </p:cNvPr>
            <p:cNvSpPr txBox="1"/>
            <p:nvPr/>
          </p:nvSpPr>
          <p:spPr>
            <a:xfrm>
              <a:off x="367146" y="1702975"/>
              <a:ext cx="8929254" cy="87100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b="1" dirty="0"/>
                <a:t>Benefits for Associate PI</a:t>
              </a:r>
            </a:p>
            <a:p>
              <a:endParaRPr lang="en-GB" sz="3200" b="1" dirty="0"/>
            </a:p>
            <a:p>
              <a:pPr lvl="0"/>
              <a:r>
                <a:rPr lang="en-GB" sz="2400" b="1" dirty="0"/>
                <a:t>Skill Development</a:t>
              </a:r>
            </a:p>
            <a:p>
              <a:pPr lvl="0"/>
              <a:r>
                <a:rPr lang="en-GB" sz="2400" dirty="0"/>
                <a:t>Gain enhanced skills and understanding of </a:t>
              </a:r>
              <a:r>
                <a:rPr lang="en-GB" sz="2400" b="1" dirty="0"/>
                <a:t>delivering NIHR Portfolio research </a:t>
              </a:r>
              <a:r>
                <a:rPr lang="en-GB" sz="2400" dirty="0"/>
                <a:t>which includes practical aspects of study delivery, including </a:t>
              </a:r>
              <a:r>
                <a:rPr lang="en-GB" sz="2400" b="1" dirty="0"/>
                <a:t>set-up, recruitment, and follow-up</a:t>
              </a:r>
              <a:endParaRPr lang="en-GB" sz="2400" dirty="0"/>
            </a:p>
            <a:p>
              <a:pPr marL="342900" lvl="0" indent="-342900">
                <a:buFont typeface="Arial" panose="020B0604020202020204" pitchFamily="34" charset="0"/>
                <a:buChar char="•"/>
              </a:pPr>
              <a:endParaRPr lang="en-GB" sz="2400" dirty="0"/>
            </a:p>
            <a:p>
              <a:pPr lvl="0"/>
              <a:r>
                <a:rPr lang="en-GB" sz="2400" b="1" dirty="0"/>
                <a:t>Recognition</a:t>
              </a:r>
            </a:p>
            <a:p>
              <a:pPr lvl="0"/>
              <a:r>
                <a:rPr lang="en-GB" sz="2400" dirty="0"/>
                <a:t>Receive an </a:t>
              </a:r>
              <a:r>
                <a:rPr lang="en-GB" sz="2400" b="1" dirty="0"/>
                <a:t>NIHR-endorsed certificate</a:t>
              </a:r>
              <a:r>
                <a:rPr lang="en-GB" sz="2400" dirty="0"/>
                <a:t> upon successful completion of the Scheme and potential acknowledgment in </a:t>
              </a:r>
              <a:r>
                <a:rPr lang="en-GB" sz="2400" b="1" dirty="0"/>
                <a:t>study publications</a:t>
              </a:r>
              <a:r>
                <a:rPr lang="en-GB" sz="2400" dirty="0"/>
                <a:t>, adding value to your academic profile</a:t>
              </a:r>
            </a:p>
            <a:p>
              <a:pPr marL="342900" lvl="0" indent="-342900">
                <a:buFont typeface="Arial" panose="020B0604020202020204" pitchFamily="34" charset="0"/>
                <a:buChar char="•"/>
              </a:pPr>
              <a:endParaRPr lang="en-GB" sz="2400" dirty="0"/>
            </a:p>
            <a:p>
              <a:pPr lvl="0"/>
              <a:r>
                <a:rPr lang="en-GB" sz="2400" b="1" dirty="0"/>
                <a:t>Career Advancement</a:t>
              </a:r>
            </a:p>
            <a:p>
              <a:pPr lvl="0"/>
              <a:r>
                <a:rPr lang="en-GB" sz="2400" dirty="0"/>
                <a:t>Provides </a:t>
              </a:r>
              <a:r>
                <a:rPr lang="en-GB" sz="2400" b="1" dirty="0"/>
                <a:t>first-hand experience in clinical research</a:t>
              </a:r>
              <a:r>
                <a:rPr lang="en-GB" sz="2400" dirty="0"/>
                <a:t>, which can support future research roles or career progression</a:t>
              </a:r>
            </a:p>
            <a:p>
              <a:pPr lvl="0"/>
              <a:endParaRPr lang="en-GB" sz="2400" dirty="0"/>
            </a:p>
            <a:p>
              <a:pPr lvl="0"/>
              <a:r>
                <a:rPr lang="en-GB" sz="2400" b="1" dirty="0"/>
                <a:t>Networking Opportunities</a:t>
              </a:r>
            </a:p>
            <a:p>
              <a:pPr lvl="0"/>
              <a:r>
                <a:rPr lang="en-GB" sz="2400" dirty="0"/>
                <a:t>Build relationships with the </a:t>
              </a:r>
              <a:r>
                <a:rPr lang="en-GB" sz="2400" b="1" dirty="0"/>
                <a:t>Local PI, study team, and Clinical Trials Unit</a:t>
              </a:r>
              <a:r>
                <a:rPr lang="en-GB" sz="2400" dirty="0"/>
                <a:t>, expanding professional connections</a:t>
              </a:r>
            </a:p>
            <a:p>
              <a:pPr lvl="0"/>
              <a:endParaRPr lang="en-GB" sz="2400" dirty="0"/>
            </a:p>
            <a:p>
              <a:pPr lvl="0"/>
              <a:r>
                <a:rPr lang="en-GB" sz="2400" b="1" dirty="0"/>
                <a:t>Structured Learning</a:t>
              </a:r>
              <a:endParaRPr lang="en-GB" sz="2400" dirty="0"/>
            </a:p>
            <a:p>
              <a:r>
                <a:rPr lang="en-GB" sz="2400" dirty="0"/>
                <a:t>Access to a </a:t>
              </a:r>
              <a:r>
                <a:rPr lang="en-GB" sz="2400" b="1" dirty="0"/>
                <a:t>checklist of activities</a:t>
              </a:r>
              <a:r>
                <a:rPr lang="en-GB" sz="2400" dirty="0"/>
                <a:t> to guide development and ensure comprehensive exposure to research processes.</a:t>
              </a:r>
            </a:p>
          </p:txBody>
        </p:sp>
        <p:sp>
          <p:nvSpPr>
            <p:cNvPr id="12" name="Freeform 2">
              <a:extLst>
                <a:ext uri="{FF2B5EF4-FFF2-40B4-BE49-F238E27FC236}">
                  <a16:creationId xmlns:a16="http://schemas.microsoft.com/office/drawing/2014/main" id="{8075728C-1150-A067-7720-462B93366901}"/>
                </a:ext>
              </a:extLst>
            </p:cNvPr>
            <p:cNvSpPr/>
            <p:nvPr/>
          </p:nvSpPr>
          <p:spPr>
            <a:xfrm flipH="1">
              <a:off x="0" y="5817795"/>
              <a:ext cx="18288000" cy="4465741"/>
            </a:xfrm>
            <a:custGeom>
              <a:avLst/>
              <a:gdLst/>
              <a:ahLst/>
              <a:cxnLst/>
              <a:rect l="l" t="t" r="r" b="b"/>
              <a:pathLst>
                <a:path w="18288000" h="10365638">
                  <a:moveTo>
                    <a:pt x="18288000" y="0"/>
                  </a:moveTo>
                  <a:lnTo>
                    <a:pt x="0" y="0"/>
                  </a:lnTo>
                  <a:lnTo>
                    <a:pt x="0" y="10365638"/>
                  </a:lnTo>
                  <a:lnTo>
                    <a:pt x="18288000" y="10365638"/>
                  </a:lnTo>
                  <a:lnTo>
                    <a:pt x="18288000" y="0"/>
                  </a:lnTo>
                  <a:close/>
                </a:path>
              </a:pathLst>
            </a:custGeom>
            <a:blipFill>
              <a:blip r:embed="rId3">
                <a:alphaModFix amt="39000"/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 b="-132115"/>
              </a:stretch>
            </a:blipFill>
          </p:spPr>
          <p:txBody>
            <a:bodyPr/>
            <a:lstStyle/>
            <a:p>
              <a:endParaRPr lang="en-GB" dirty="0"/>
            </a:p>
          </p:txBody>
        </p:sp>
      </p:grpSp>
    </p:spTree>
    <p:extLst>
      <p:ext uri="{BB962C8B-B14F-4D97-AF65-F5344CB8AC3E}">
        <p14:creationId xmlns:p14="http://schemas.microsoft.com/office/powerpoint/2010/main" val="570587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9C35DB23541B34F90AC5E25ACB4E66D" ma:contentTypeVersion="15" ma:contentTypeDescription="Create a new document." ma:contentTypeScope="" ma:versionID="dd61eff3a9c2130415aa738d0748aeee">
  <xsd:schema xmlns:xsd="http://www.w3.org/2001/XMLSchema" xmlns:xs="http://www.w3.org/2001/XMLSchema" xmlns:p="http://schemas.microsoft.com/office/2006/metadata/properties" xmlns:ns2="7e94b59c-fdfe-4bd0-b6fe-a42f9a7c96a7" xmlns:ns3="f4619b57-16b3-4474-b0fd-9dc094b377ae" targetNamespace="http://schemas.microsoft.com/office/2006/metadata/properties" ma:root="true" ma:fieldsID="475d4cc152de96085eba667c9018ea67" ns2:_="" ns3:_="">
    <xsd:import namespace="7e94b59c-fdfe-4bd0-b6fe-a42f9a7c96a7"/>
    <xsd:import namespace="f4619b57-16b3-4474-b0fd-9dc094b377a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e94b59c-fdfe-4bd0-b6fe-a42f9a7c96a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6ecd70b0-47cf-4632-8439-f8ed3b5afed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619b57-16b3-4474-b0fd-9dc094b377ae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ef20552c-1037-425f-9e1e-6cb1f02d3d48}" ma:internalName="TaxCatchAll" ma:showField="CatchAllData" ma:web="f4619b57-16b3-4474-b0fd-9dc094b377a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4619b57-16b3-4474-b0fd-9dc094b377ae" xsi:nil="true"/>
    <lcf76f155ced4ddcb4097134ff3c332f xmlns="7e94b59c-fdfe-4bd0-b6fe-a42f9a7c96a7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8B30CBC-05A9-4CB1-8D7B-EB8ACB172BA0}"/>
</file>

<file path=customXml/itemProps2.xml><?xml version="1.0" encoding="utf-8"?>
<ds:datastoreItem xmlns:ds="http://schemas.openxmlformats.org/officeDocument/2006/customXml" ds:itemID="{4A8489D1-3160-4C38-AF44-F55DCB26C3F6}">
  <ds:schemaRefs>
    <ds:schemaRef ds:uri="http://schemas.microsoft.com/office/2006/metadata/properties"/>
    <ds:schemaRef ds:uri="http://schemas.microsoft.com/office/infopath/2007/PartnerControls"/>
    <ds:schemaRef ds:uri="f4619b57-16b3-4474-b0fd-9dc094b377ae"/>
    <ds:schemaRef ds:uri="7e94b59c-fdfe-4bd0-b6fe-a42f9a7c96a7"/>
  </ds:schemaRefs>
</ds:datastoreItem>
</file>

<file path=customXml/itemProps3.xml><?xml version="1.0" encoding="utf-8"?>
<ds:datastoreItem xmlns:ds="http://schemas.openxmlformats.org/officeDocument/2006/customXml" ds:itemID="{FA5D784A-6ED9-4231-A888-65E6BB73217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534</Words>
  <Application>Microsoft Office PowerPoint</Application>
  <PresentationFormat>Custom</PresentationFormat>
  <Paragraphs>70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Calibri</vt:lpstr>
      <vt:lpstr>Arial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SfE Pres templates 2025</dc:title>
  <dc:creator>Fern Dunn</dc:creator>
  <cp:lastModifiedBy>Grace Okoro</cp:lastModifiedBy>
  <cp:revision>3</cp:revision>
  <dcterms:created xsi:type="dcterms:W3CDTF">2006-08-16T00:00:00Z</dcterms:created>
  <dcterms:modified xsi:type="dcterms:W3CDTF">2026-01-28T08:22:57Z</dcterms:modified>
  <dc:identifier>DAGz4Fe0Sb0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0x01010029C35DB23541B34F90AC5E25ACB4E66D</vt:lpwstr>
  </property>
  <property fmtid="{D5CDD505-2E9C-101B-9397-08002B2CF9AE}" pid="3" name="MediaServiceImageTags">
    <vt:lpwstr/>
  </property>
</Properties>
</file>