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8288000" cy="10287000"/>
  <p:notesSz cx="6858000" cy="9144000"/>
  <p:embeddedFontLst>
    <p:embeddedFont>
      <p:font typeface="Etna Sans Serif" panose="020B0604020202020204" charset="0"/>
      <p:regular r:id="rId3"/>
    </p:embeddedFont>
    <p:embeddedFont>
      <p:font typeface="Gotham 1" panose="020B0604020202020204" charset="0"/>
      <p:regular r:id="rId4"/>
    </p:embeddedFont>
    <p:embeddedFont>
      <p:font typeface="Gotham 2" panose="020B0604020202020204" charset="0"/>
      <p:regular r:id="rId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31" d="100"/>
          <a:sy n="31" d="100"/>
        </p:scale>
        <p:origin x="1099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font" Target="fonts/font1.fntdata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3.fntdata"/><Relationship Id="rId4" Type="http://schemas.openxmlformats.org/officeDocument/2006/relationships/font" Target="fonts/font2.fntdata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sv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D71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496482" y="277247"/>
            <a:ext cx="1790106" cy="1790106"/>
            <a:chOff x="0" y="0"/>
            <a:chExt cx="812800" cy="8128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D1105A">
                <a:alpha val="73725"/>
              </a:srgbClr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8876" tIns="48876" rIns="48876" bIns="48876" rtlCol="0" anchor="ctr"/>
            <a:lstStyle/>
            <a:p>
              <a:pPr algn="ctr">
                <a:lnSpc>
                  <a:spcPts val="2155"/>
                </a:lnSpc>
              </a:pPr>
              <a:endParaRPr/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2471647" y="2897478"/>
            <a:ext cx="11898819" cy="78165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755"/>
              </a:lnSpc>
            </a:pPr>
            <a:r>
              <a:rPr lang="en-US" sz="3103" spc="170">
                <a:solidFill>
                  <a:srgbClr val="FFFFFF"/>
                </a:solidFill>
                <a:latin typeface="Gotham 1"/>
                <a:ea typeface="Gotham 1"/>
                <a:cs typeface="Gotham 1"/>
                <a:sym typeface="Gotham 1"/>
              </a:rPr>
              <a:t>Passionate about science communication and busting myths?</a:t>
            </a:r>
          </a:p>
          <a:p>
            <a:pPr algn="l">
              <a:lnSpc>
                <a:spcPts val="3310"/>
              </a:lnSpc>
              <a:spcBef>
                <a:spcPct val="0"/>
              </a:spcBef>
            </a:pPr>
            <a:endParaRPr lang="en-US" sz="3103" spc="170">
              <a:solidFill>
                <a:srgbClr val="FFFFFF"/>
              </a:solidFill>
              <a:latin typeface="Gotham 1"/>
              <a:ea typeface="Gotham 1"/>
              <a:cs typeface="Gotham 1"/>
              <a:sym typeface="Gotham 1"/>
            </a:endParaRPr>
          </a:p>
          <a:p>
            <a:pPr algn="l">
              <a:lnSpc>
                <a:spcPts val="3310"/>
              </a:lnSpc>
              <a:spcBef>
                <a:spcPct val="0"/>
              </a:spcBef>
            </a:pPr>
            <a:r>
              <a:rPr lang="en-US" sz="2364" spc="130">
                <a:solidFill>
                  <a:srgbClr val="FFFFFF"/>
                </a:solidFill>
                <a:latin typeface="Gotham 1"/>
                <a:ea typeface="Gotham 1"/>
                <a:cs typeface="Gotham 1"/>
                <a:sym typeface="Gotham 1"/>
              </a:rPr>
              <a:t>Enter the Society for Endocrinology’s Student Media Award and show off your skills, whether that’s videos, blogs, podcasts, or graphics - for a chance to win up to £300!</a:t>
            </a:r>
          </a:p>
          <a:p>
            <a:pPr algn="l">
              <a:lnSpc>
                <a:spcPts val="3310"/>
              </a:lnSpc>
              <a:spcBef>
                <a:spcPct val="0"/>
              </a:spcBef>
            </a:pPr>
            <a:endParaRPr lang="en-US" sz="2364" spc="130">
              <a:solidFill>
                <a:srgbClr val="FFFFFF"/>
              </a:solidFill>
              <a:latin typeface="Gotham 1"/>
              <a:ea typeface="Gotham 1"/>
              <a:cs typeface="Gotham 1"/>
              <a:sym typeface="Gotham 1"/>
            </a:endParaRPr>
          </a:p>
          <a:p>
            <a:pPr algn="l">
              <a:lnSpc>
                <a:spcPts val="3931"/>
              </a:lnSpc>
              <a:spcBef>
                <a:spcPct val="0"/>
              </a:spcBef>
            </a:pPr>
            <a:r>
              <a:rPr lang="en-US" sz="2808" spc="154">
                <a:solidFill>
                  <a:srgbClr val="FFFFFF"/>
                </a:solidFill>
                <a:latin typeface="Gotham 1"/>
                <a:ea typeface="Gotham 1"/>
                <a:cs typeface="Gotham 1"/>
                <a:sym typeface="Gotham 1"/>
              </a:rPr>
              <a:t>The content should explore </a:t>
            </a:r>
            <a:r>
              <a:rPr lang="en-US" sz="2808" b="1" spc="154">
                <a:solidFill>
                  <a:srgbClr val="FFFFFF"/>
                </a:solidFill>
                <a:latin typeface="Gotham 1"/>
                <a:ea typeface="Gotham 1"/>
                <a:cs typeface="Gotham 1"/>
                <a:sym typeface="Gotham 1"/>
              </a:rPr>
              <a:t>one</a:t>
            </a:r>
            <a:r>
              <a:rPr lang="en-US" sz="2808" spc="154">
                <a:solidFill>
                  <a:srgbClr val="FFFFFF"/>
                </a:solidFill>
                <a:latin typeface="Gotham 1"/>
                <a:ea typeface="Gotham 1"/>
                <a:cs typeface="Gotham 1"/>
                <a:sym typeface="Gotham 1"/>
              </a:rPr>
              <a:t> of </a:t>
            </a:r>
          </a:p>
          <a:p>
            <a:pPr algn="l">
              <a:lnSpc>
                <a:spcPts val="3931"/>
              </a:lnSpc>
              <a:spcBef>
                <a:spcPct val="0"/>
              </a:spcBef>
            </a:pPr>
            <a:r>
              <a:rPr lang="en-US" sz="2808" spc="154">
                <a:solidFill>
                  <a:srgbClr val="FFFFFF"/>
                </a:solidFill>
                <a:latin typeface="Gotham 1"/>
                <a:ea typeface="Gotham 1"/>
                <a:cs typeface="Gotham 1"/>
                <a:sym typeface="Gotham 1"/>
              </a:rPr>
              <a:t>the following subjects: </a:t>
            </a:r>
          </a:p>
          <a:p>
            <a:pPr algn="l">
              <a:lnSpc>
                <a:spcPts val="1831"/>
              </a:lnSpc>
              <a:spcBef>
                <a:spcPct val="0"/>
              </a:spcBef>
            </a:pPr>
            <a:endParaRPr lang="en-US" sz="2808" spc="154">
              <a:solidFill>
                <a:srgbClr val="FFFFFF"/>
              </a:solidFill>
              <a:latin typeface="Gotham 1"/>
              <a:ea typeface="Gotham 1"/>
              <a:cs typeface="Gotham 1"/>
              <a:sym typeface="Gotham 1"/>
            </a:endParaRPr>
          </a:p>
          <a:p>
            <a:pPr marL="606255" lvl="1" indent="-303128" algn="l">
              <a:lnSpc>
                <a:spcPts val="3931"/>
              </a:lnSpc>
              <a:buFont typeface="Arial"/>
              <a:buChar char="•"/>
            </a:pPr>
            <a:r>
              <a:rPr lang="en-US" sz="2808" spc="154">
                <a:solidFill>
                  <a:srgbClr val="FFFFFF"/>
                </a:solidFill>
                <a:latin typeface="Gotham 2"/>
                <a:ea typeface="Gotham 2"/>
                <a:cs typeface="Gotham 2"/>
                <a:sym typeface="Gotham 2"/>
              </a:rPr>
              <a:t>Cortisol</a:t>
            </a:r>
          </a:p>
          <a:p>
            <a:pPr marL="606255" lvl="1" indent="-303128" algn="l">
              <a:lnSpc>
                <a:spcPts val="3931"/>
              </a:lnSpc>
              <a:buFont typeface="Arial"/>
              <a:buChar char="•"/>
            </a:pPr>
            <a:r>
              <a:rPr lang="en-US" sz="2808" spc="154">
                <a:solidFill>
                  <a:srgbClr val="FFFFFF"/>
                </a:solidFill>
                <a:latin typeface="Gotham 2"/>
                <a:ea typeface="Gotham 2"/>
                <a:cs typeface="Gotham 2"/>
                <a:sym typeface="Gotham 2"/>
              </a:rPr>
              <a:t>Thyroid</a:t>
            </a:r>
          </a:p>
          <a:p>
            <a:pPr marL="606255" lvl="1" indent="-303128" algn="l">
              <a:lnSpc>
                <a:spcPts val="3931"/>
              </a:lnSpc>
              <a:buFont typeface="Arial"/>
              <a:buChar char="•"/>
            </a:pPr>
            <a:r>
              <a:rPr lang="en-US" sz="2808" spc="154">
                <a:solidFill>
                  <a:srgbClr val="FFFFFF"/>
                </a:solidFill>
                <a:latin typeface="Gotham 2"/>
                <a:ea typeface="Gotham 2"/>
                <a:cs typeface="Gotham 2"/>
                <a:sym typeface="Gotham 2"/>
              </a:rPr>
              <a:t>Progesterone</a:t>
            </a:r>
          </a:p>
          <a:p>
            <a:pPr algn="l">
              <a:lnSpc>
                <a:spcPts val="3310"/>
              </a:lnSpc>
            </a:pPr>
            <a:endParaRPr lang="en-US" sz="2808" spc="154">
              <a:solidFill>
                <a:srgbClr val="FFFFFF"/>
              </a:solidFill>
              <a:latin typeface="Gotham 2"/>
              <a:ea typeface="Gotham 2"/>
              <a:cs typeface="Gotham 2"/>
              <a:sym typeface="Gotham 2"/>
            </a:endParaRPr>
          </a:p>
          <a:p>
            <a:pPr algn="l">
              <a:lnSpc>
                <a:spcPts val="3310"/>
              </a:lnSpc>
              <a:spcBef>
                <a:spcPct val="0"/>
              </a:spcBef>
            </a:pPr>
            <a:endParaRPr lang="en-US" sz="2808" spc="154">
              <a:solidFill>
                <a:srgbClr val="FFFFFF"/>
              </a:solidFill>
              <a:latin typeface="Gotham 2"/>
              <a:ea typeface="Gotham 2"/>
              <a:cs typeface="Gotham 2"/>
              <a:sym typeface="Gotham 2"/>
            </a:endParaRPr>
          </a:p>
          <a:p>
            <a:pPr algn="l">
              <a:lnSpc>
                <a:spcPts val="3310"/>
              </a:lnSpc>
              <a:spcBef>
                <a:spcPct val="0"/>
              </a:spcBef>
            </a:pPr>
            <a:endParaRPr lang="en-US" sz="2808" spc="154">
              <a:solidFill>
                <a:srgbClr val="FFFFFF"/>
              </a:solidFill>
              <a:latin typeface="Gotham 2"/>
              <a:ea typeface="Gotham 2"/>
              <a:cs typeface="Gotham 2"/>
              <a:sym typeface="Gotham 2"/>
            </a:endParaRPr>
          </a:p>
          <a:p>
            <a:pPr algn="l">
              <a:lnSpc>
                <a:spcPts val="3310"/>
              </a:lnSpc>
              <a:spcBef>
                <a:spcPct val="0"/>
              </a:spcBef>
            </a:pPr>
            <a:endParaRPr lang="en-US" sz="2808" spc="154">
              <a:solidFill>
                <a:srgbClr val="FFFFFF"/>
              </a:solidFill>
              <a:latin typeface="Gotham 2"/>
              <a:ea typeface="Gotham 2"/>
              <a:cs typeface="Gotham 2"/>
              <a:sym typeface="Gotham 2"/>
            </a:endParaRPr>
          </a:p>
          <a:p>
            <a:pPr algn="l">
              <a:lnSpc>
                <a:spcPts val="3310"/>
              </a:lnSpc>
              <a:spcBef>
                <a:spcPct val="0"/>
              </a:spcBef>
            </a:pPr>
            <a:endParaRPr lang="en-US" sz="2808" spc="154">
              <a:solidFill>
                <a:srgbClr val="FFFFFF"/>
              </a:solidFill>
              <a:latin typeface="Gotham 2"/>
              <a:ea typeface="Gotham 2"/>
              <a:cs typeface="Gotham 2"/>
              <a:sym typeface="Gotham 2"/>
            </a:endParaRPr>
          </a:p>
        </p:txBody>
      </p:sp>
      <p:grpSp>
        <p:nvGrpSpPr>
          <p:cNvPr id="6" name="Group 6"/>
          <p:cNvGrpSpPr/>
          <p:nvPr/>
        </p:nvGrpSpPr>
        <p:grpSpPr>
          <a:xfrm rot="7863694">
            <a:off x="7411684" y="-135999"/>
            <a:ext cx="6711352" cy="9988584"/>
            <a:chOff x="0" y="0"/>
            <a:chExt cx="1681090" cy="2501986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1681090" cy="2501986"/>
            </a:xfrm>
            <a:custGeom>
              <a:avLst/>
              <a:gdLst/>
              <a:ahLst/>
              <a:cxnLst/>
              <a:rect l="l" t="t" r="r" b="b"/>
              <a:pathLst>
                <a:path w="1681090" h="2501986">
                  <a:moveTo>
                    <a:pt x="840545" y="0"/>
                  </a:moveTo>
                  <a:lnTo>
                    <a:pt x="1681090" y="2501986"/>
                  </a:lnTo>
                  <a:lnTo>
                    <a:pt x="0" y="2501986"/>
                  </a:lnTo>
                  <a:lnTo>
                    <a:pt x="840545" y="0"/>
                  </a:lnTo>
                  <a:close/>
                </a:path>
              </a:pathLst>
            </a:custGeom>
            <a:solidFill>
              <a:srgbClr val="B4B4B4">
                <a:alpha val="22745"/>
              </a:srgbClr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262670" y="1133061"/>
              <a:ext cx="1155749" cy="1190211"/>
            </a:xfrm>
            <a:prstGeom prst="rect">
              <a:avLst/>
            </a:prstGeom>
          </p:spPr>
          <p:txBody>
            <a:bodyPr lIns="48876" tIns="48876" rIns="48876" bIns="48876" rtlCol="0" anchor="ctr"/>
            <a:lstStyle/>
            <a:p>
              <a:pPr algn="ctr">
                <a:lnSpc>
                  <a:spcPts val="2155"/>
                </a:lnSpc>
              </a:pPr>
              <a:endParaRPr/>
            </a:p>
          </p:txBody>
        </p:sp>
      </p:grpSp>
      <p:sp>
        <p:nvSpPr>
          <p:cNvPr id="9" name="Freeform 9"/>
          <p:cNvSpPr/>
          <p:nvPr/>
        </p:nvSpPr>
        <p:spPr>
          <a:xfrm rot="1830740" flipH="1">
            <a:off x="14329254" y="7358090"/>
            <a:ext cx="2719185" cy="2328611"/>
          </a:xfrm>
          <a:custGeom>
            <a:avLst/>
            <a:gdLst/>
            <a:ahLst/>
            <a:cxnLst/>
            <a:rect l="l" t="t" r="r" b="b"/>
            <a:pathLst>
              <a:path w="2719185" h="2328611">
                <a:moveTo>
                  <a:pt x="2719185" y="0"/>
                </a:moveTo>
                <a:lnTo>
                  <a:pt x="0" y="0"/>
                </a:lnTo>
                <a:lnTo>
                  <a:pt x="0" y="2328611"/>
                </a:lnTo>
                <a:lnTo>
                  <a:pt x="2719185" y="2328611"/>
                </a:lnTo>
                <a:lnTo>
                  <a:pt x="2719185" y="0"/>
                </a:lnTo>
                <a:close/>
              </a:path>
            </a:pathLst>
          </a:custGeom>
          <a:blipFill>
            <a:blip r:embed="rId2">
              <a:alphaModFix amt="74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10" name="Freeform 10"/>
          <p:cNvSpPr/>
          <p:nvPr/>
        </p:nvSpPr>
        <p:spPr>
          <a:xfrm rot="1023747">
            <a:off x="12791375" y="5163464"/>
            <a:ext cx="1454727" cy="1065918"/>
          </a:xfrm>
          <a:custGeom>
            <a:avLst/>
            <a:gdLst/>
            <a:ahLst/>
            <a:cxnLst/>
            <a:rect l="l" t="t" r="r" b="b"/>
            <a:pathLst>
              <a:path w="1454727" h="1065918">
                <a:moveTo>
                  <a:pt x="0" y="0"/>
                </a:moveTo>
                <a:lnTo>
                  <a:pt x="1454728" y="0"/>
                </a:lnTo>
                <a:lnTo>
                  <a:pt x="1454728" y="1065918"/>
                </a:lnTo>
                <a:lnTo>
                  <a:pt x="0" y="106591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41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>
          <a:xfrm rot="207136">
            <a:off x="15694184" y="48934"/>
            <a:ext cx="2515923" cy="2506489"/>
          </a:xfrm>
          <a:custGeom>
            <a:avLst/>
            <a:gdLst/>
            <a:ahLst/>
            <a:cxnLst/>
            <a:rect l="l" t="t" r="r" b="b"/>
            <a:pathLst>
              <a:path w="2515923" h="2506489">
                <a:moveTo>
                  <a:pt x="0" y="0"/>
                </a:moveTo>
                <a:lnTo>
                  <a:pt x="2515924" y="0"/>
                </a:lnTo>
                <a:lnTo>
                  <a:pt x="2515924" y="2506489"/>
                </a:lnTo>
                <a:lnTo>
                  <a:pt x="0" y="250648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alphaModFix amt="74000"/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12" name="Freeform 12"/>
          <p:cNvSpPr/>
          <p:nvPr/>
        </p:nvSpPr>
        <p:spPr>
          <a:xfrm rot="-1016087">
            <a:off x="150475" y="684174"/>
            <a:ext cx="1829041" cy="1305478"/>
          </a:xfrm>
          <a:custGeom>
            <a:avLst/>
            <a:gdLst/>
            <a:ahLst/>
            <a:cxnLst/>
            <a:rect l="l" t="t" r="r" b="b"/>
            <a:pathLst>
              <a:path w="1829041" h="1305478">
                <a:moveTo>
                  <a:pt x="0" y="0"/>
                </a:moveTo>
                <a:lnTo>
                  <a:pt x="1829041" y="0"/>
                </a:lnTo>
                <a:lnTo>
                  <a:pt x="1829041" y="1305477"/>
                </a:lnTo>
                <a:lnTo>
                  <a:pt x="0" y="1305477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alphaModFix amt="74000"/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13" name="Freeform 13"/>
          <p:cNvSpPr/>
          <p:nvPr/>
        </p:nvSpPr>
        <p:spPr>
          <a:xfrm rot="-10224576">
            <a:off x="1190863" y="1868364"/>
            <a:ext cx="1454727" cy="1065918"/>
          </a:xfrm>
          <a:custGeom>
            <a:avLst/>
            <a:gdLst/>
            <a:ahLst/>
            <a:cxnLst/>
            <a:rect l="l" t="t" r="r" b="b"/>
            <a:pathLst>
              <a:path w="1454727" h="1065918">
                <a:moveTo>
                  <a:pt x="0" y="0"/>
                </a:moveTo>
                <a:lnTo>
                  <a:pt x="1454727" y="0"/>
                </a:lnTo>
                <a:lnTo>
                  <a:pt x="1454727" y="1065919"/>
                </a:lnTo>
                <a:lnTo>
                  <a:pt x="0" y="106591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41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14" name="TextBox 14"/>
          <p:cNvSpPr txBox="1"/>
          <p:nvPr/>
        </p:nvSpPr>
        <p:spPr>
          <a:xfrm>
            <a:off x="2448675" y="1754632"/>
            <a:ext cx="14288644" cy="114284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7501"/>
              </a:lnSpc>
            </a:pPr>
            <a:r>
              <a:rPr lang="en-US" sz="7576">
                <a:solidFill>
                  <a:srgbClr val="FFFFFF"/>
                </a:solidFill>
                <a:latin typeface="Gotham 2"/>
                <a:ea typeface="Gotham 2"/>
                <a:cs typeface="Gotham 2"/>
                <a:sym typeface="Gotham 2"/>
              </a:rPr>
              <a:t>Student Media Award 2025</a:t>
            </a:r>
          </a:p>
        </p:txBody>
      </p:sp>
      <p:sp>
        <p:nvSpPr>
          <p:cNvPr id="15" name="Freeform 15"/>
          <p:cNvSpPr/>
          <p:nvPr/>
        </p:nvSpPr>
        <p:spPr>
          <a:xfrm>
            <a:off x="2448675" y="446094"/>
            <a:ext cx="3426540" cy="908033"/>
          </a:xfrm>
          <a:custGeom>
            <a:avLst/>
            <a:gdLst/>
            <a:ahLst/>
            <a:cxnLst/>
            <a:rect l="l" t="t" r="r" b="b"/>
            <a:pathLst>
              <a:path w="3426540" h="908033">
                <a:moveTo>
                  <a:pt x="0" y="0"/>
                </a:moveTo>
                <a:lnTo>
                  <a:pt x="3426539" y="0"/>
                </a:lnTo>
                <a:lnTo>
                  <a:pt x="3426539" y="908033"/>
                </a:lnTo>
                <a:lnTo>
                  <a:pt x="0" y="908033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16" name="Group 16"/>
          <p:cNvGrpSpPr/>
          <p:nvPr/>
        </p:nvGrpSpPr>
        <p:grpSpPr>
          <a:xfrm>
            <a:off x="4037" y="8268091"/>
            <a:ext cx="2216397" cy="1980419"/>
            <a:chOff x="0" y="0"/>
            <a:chExt cx="2955196" cy="2640559"/>
          </a:xfrm>
        </p:grpSpPr>
        <p:grpSp>
          <p:nvGrpSpPr>
            <p:cNvPr id="17" name="Group 17"/>
            <p:cNvGrpSpPr/>
            <p:nvPr/>
          </p:nvGrpSpPr>
          <p:grpSpPr>
            <a:xfrm>
              <a:off x="0" y="244993"/>
              <a:ext cx="2395566" cy="2395566"/>
              <a:chOff x="0" y="0"/>
              <a:chExt cx="812800" cy="812800"/>
            </a:xfrm>
          </p:grpSpPr>
          <p:sp>
            <p:nvSpPr>
              <p:cNvPr id="18" name="Freeform 18"/>
              <p:cNvSpPr/>
              <p:nvPr/>
            </p:nvSpPr>
            <p:spPr>
              <a:xfrm>
                <a:off x="0" y="0"/>
                <a:ext cx="812800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A3195B">
                  <a:alpha val="73725"/>
                </a:srgbClr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9" name="TextBox 19"/>
              <p:cNvSpPr txBox="1"/>
              <p:nvPr/>
            </p:nvSpPr>
            <p:spPr>
              <a:xfrm>
                <a:off x="76200" y="47625"/>
                <a:ext cx="660400" cy="68897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2155"/>
                  </a:lnSpc>
                </a:pPr>
                <a:endParaRPr/>
              </a:p>
            </p:txBody>
          </p:sp>
        </p:grpSp>
        <p:sp>
          <p:nvSpPr>
            <p:cNvPr id="20" name="Freeform 20"/>
            <p:cNvSpPr/>
            <p:nvPr/>
          </p:nvSpPr>
          <p:spPr>
            <a:xfrm rot="-386460">
              <a:off x="333557" y="135567"/>
              <a:ext cx="2523448" cy="1892586"/>
            </a:xfrm>
            <a:custGeom>
              <a:avLst/>
              <a:gdLst/>
              <a:ahLst/>
              <a:cxnLst/>
              <a:rect l="l" t="t" r="r" b="b"/>
              <a:pathLst>
                <a:path w="2523448" h="1892586">
                  <a:moveTo>
                    <a:pt x="0" y="0"/>
                  </a:moveTo>
                  <a:lnTo>
                    <a:pt x="2523448" y="0"/>
                  </a:lnTo>
                  <a:lnTo>
                    <a:pt x="2523448" y="1892586"/>
                  </a:lnTo>
                  <a:lnTo>
                    <a:pt x="0" y="18925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>
                <a:alphaModFix amt="74000"/>
                <a:extLs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1" name="Freeform 21"/>
          <p:cNvSpPr/>
          <p:nvPr/>
        </p:nvSpPr>
        <p:spPr>
          <a:xfrm rot="-4938819">
            <a:off x="14404904" y="5437842"/>
            <a:ext cx="1096305" cy="1027786"/>
          </a:xfrm>
          <a:custGeom>
            <a:avLst/>
            <a:gdLst/>
            <a:ahLst/>
            <a:cxnLst/>
            <a:rect l="l" t="t" r="r" b="b"/>
            <a:pathLst>
              <a:path w="1096305" h="1027786">
                <a:moveTo>
                  <a:pt x="0" y="0"/>
                </a:moveTo>
                <a:lnTo>
                  <a:pt x="1096305" y="0"/>
                </a:lnTo>
                <a:lnTo>
                  <a:pt x="1096305" y="1027786"/>
                </a:lnTo>
                <a:lnTo>
                  <a:pt x="0" y="1027786"/>
                </a:lnTo>
                <a:lnTo>
                  <a:pt x="0" y="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22" name="Group 22"/>
          <p:cNvGrpSpPr/>
          <p:nvPr/>
        </p:nvGrpSpPr>
        <p:grpSpPr>
          <a:xfrm>
            <a:off x="9454948" y="7680195"/>
            <a:ext cx="4915518" cy="4168905"/>
            <a:chOff x="0" y="0"/>
            <a:chExt cx="2231897" cy="1892897"/>
          </a:xfrm>
        </p:grpSpPr>
        <p:sp>
          <p:nvSpPr>
            <p:cNvPr id="23" name="Freeform 23"/>
            <p:cNvSpPr/>
            <p:nvPr/>
          </p:nvSpPr>
          <p:spPr>
            <a:xfrm>
              <a:off x="0" y="0"/>
              <a:ext cx="2231897" cy="1892897"/>
            </a:xfrm>
            <a:custGeom>
              <a:avLst/>
              <a:gdLst/>
              <a:ahLst/>
              <a:cxnLst/>
              <a:rect l="l" t="t" r="r" b="b"/>
              <a:pathLst>
                <a:path w="2231897" h="1892897">
                  <a:moveTo>
                    <a:pt x="1115949" y="0"/>
                  </a:moveTo>
                  <a:cubicBezTo>
                    <a:pt x="499627" y="0"/>
                    <a:pt x="0" y="423739"/>
                    <a:pt x="0" y="946448"/>
                  </a:cubicBezTo>
                  <a:cubicBezTo>
                    <a:pt x="0" y="1469157"/>
                    <a:pt x="499627" y="1892897"/>
                    <a:pt x="1115949" y="1892897"/>
                  </a:cubicBezTo>
                  <a:cubicBezTo>
                    <a:pt x="1732270" y="1892897"/>
                    <a:pt x="2231897" y="1469157"/>
                    <a:pt x="2231897" y="946448"/>
                  </a:cubicBezTo>
                  <a:cubicBezTo>
                    <a:pt x="2231897" y="423739"/>
                    <a:pt x="1732270" y="0"/>
                    <a:pt x="1115949" y="0"/>
                  </a:cubicBezTo>
                  <a:close/>
                </a:path>
              </a:pathLst>
            </a:custGeom>
            <a:solidFill>
              <a:srgbClr val="36A9E1">
                <a:alpha val="36863"/>
              </a:srgbClr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TextBox 24"/>
            <p:cNvSpPr txBox="1"/>
            <p:nvPr/>
          </p:nvSpPr>
          <p:spPr>
            <a:xfrm>
              <a:off x="209240" y="148884"/>
              <a:ext cx="1813417" cy="1566554"/>
            </a:xfrm>
            <a:prstGeom prst="rect">
              <a:avLst/>
            </a:prstGeom>
          </p:spPr>
          <p:txBody>
            <a:bodyPr lIns="48876" tIns="48876" rIns="48876" bIns="48876" rtlCol="0" anchor="ctr"/>
            <a:lstStyle/>
            <a:p>
              <a:pPr algn="ctr">
                <a:lnSpc>
                  <a:spcPts val="2155"/>
                </a:lnSpc>
              </a:pPr>
              <a:endParaRPr/>
            </a:p>
          </p:txBody>
        </p:sp>
      </p:grpSp>
      <p:sp>
        <p:nvSpPr>
          <p:cNvPr id="25" name="TextBox 25"/>
          <p:cNvSpPr txBox="1"/>
          <p:nvPr/>
        </p:nvSpPr>
        <p:spPr>
          <a:xfrm>
            <a:off x="9836501" y="8403914"/>
            <a:ext cx="4083018" cy="109533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332"/>
              </a:lnSpc>
            </a:pPr>
            <a:r>
              <a:rPr lang="en-US" sz="3610" spc="198" dirty="0">
                <a:solidFill>
                  <a:srgbClr val="FFFFFF"/>
                </a:solidFill>
                <a:latin typeface="Etna Sans Serif"/>
                <a:ea typeface="Etna Sans Serif"/>
                <a:cs typeface="Etna Sans Serif"/>
                <a:sym typeface="Etna Sans Serif"/>
              </a:rPr>
              <a:t>Closing date</a:t>
            </a:r>
          </a:p>
          <a:p>
            <a:pPr algn="ctr">
              <a:lnSpc>
                <a:spcPts val="4332"/>
              </a:lnSpc>
            </a:pPr>
            <a:r>
              <a:rPr lang="en-US" sz="3610" spc="198" dirty="0">
                <a:solidFill>
                  <a:srgbClr val="FFFFFF"/>
                </a:solidFill>
                <a:latin typeface="Etna Sans Serif"/>
                <a:ea typeface="Etna Sans Serif"/>
                <a:cs typeface="Etna Sans Serif"/>
                <a:sym typeface="Etna Sans Serif"/>
              </a:rPr>
              <a:t>10 November 2025</a:t>
            </a:r>
          </a:p>
        </p:txBody>
      </p:sp>
      <p:sp>
        <p:nvSpPr>
          <p:cNvPr id="26" name="TextBox 26"/>
          <p:cNvSpPr txBox="1"/>
          <p:nvPr/>
        </p:nvSpPr>
        <p:spPr>
          <a:xfrm rot="794396">
            <a:off x="15576268" y="6415929"/>
            <a:ext cx="2083241" cy="5319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156"/>
              </a:lnSpc>
              <a:spcBef>
                <a:spcPct val="0"/>
              </a:spcBef>
            </a:pPr>
            <a:r>
              <a:rPr lang="en-US" sz="1540" spc="84">
                <a:solidFill>
                  <a:srgbClr val="FFFFFF"/>
                </a:solidFill>
                <a:latin typeface="Etna Sans Serif"/>
                <a:ea typeface="Etna Sans Serif"/>
                <a:cs typeface="Etna Sans Serif"/>
                <a:sym typeface="Etna Sans Serif"/>
              </a:rPr>
              <a:t>More info and </a:t>
            </a:r>
          </a:p>
          <a:p>
            <a:pPr algn="l">
              <a:lnSpc>
                <a:spcPts val="2156"/>
              </a:lnSpc>
              <a:spcBef>
                <a:spcPct val="0"/>
              </a:spcBef>
            </a:pPr>
            <a:r>
              <a:rPr lang="en-US" sz="1540" spc="84">
                <a:solidFill>
                  <a:srgbClr val="FFFFFF"/>
                </a:solidFill>
                <a:latin typeface="Etna Sans Serif"/>
                <a:ea typeface="Etna Sans Serif"/>
                <a:cs typeface="Etna Sans Serif"/>
                <a:sym typeface="Etna Sans Serif"/>
              </a:rPr>
              <a:t>media guidelines </a:t>
            </a:r>
          </a:p>
        </p:txBody>
      </p:sp>
      <p:sp>
        <p:nvSpPr>
          <p:cNvPr id="27" name="Freeform 27"/>
          <p:cNvSpPr/>
          <p:nvPr/>
        </p:nvSpPr>
        <p:spPr>
          <a:xfrm>
            <a:off x="15122956" y="3390900"/>
            <a:ext cx="2328352" cy="2328352"/>
          </a:xfrm>
          <a:custGeom>
            <a:avLst/>
            <a:gdLst/>
            <a:ahLst/>
            <a:cxnLst/>
            <a:rect l="l" t="t" r="r" b="b"/>
            <a:pathLst>
              <a:path w="2328352" h="2328352">
                <a:moveTo>
                  <a:pt x="0" y="0"/>
                </a:moveTo>
                <a:lnTo>
                  <a:pt x="2328352" y="0"/>
                </a:lnTo>
                <a:lnTo>
                  <a:pt x="2328352" y="2328352"/>
                </a:lnTo>
                <a:lnTo>
                  <a:pt x="0" y="2328352"/>
                </a:lnTo>
                <a:lnTo>
                  <a:pt x="0" y="0"/>
                </a:lnTo>
                <a:close/>
              </a:path>
            </a:pathLst>
          </a:custGeom>
          <a:blipFill>
            <a:blip r:embed="rId15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28" name="Group 28"/>
          <p:cNvGrpSpPr/>
          <p:nvPr/>
        </p:nvGrpSpPr>
        <p:grpSpPr>
          <a:xfrm>
            <a:off x="10088649" y="5650650"/>
            <a:ext cx="1960057" cy="1960057"/>
            <a:chOff x="0" y="0"/>
            <a:chExt cx="2613410" cy="2613410"/>
          </a:xfrm>
        </p:grpSpPr>
        <p:grpSp>
          <p:nvGrpSpPr>
            <p:cNvPr id="29" name="Group 29"/>
            <p:cNvGrpSpPr/>
            <p:nvPr/>
          </p:nvGrpSpPr>
          <p:grpSpPr>
            <a:xfrm>
              <a:off x="831763" y="57636"/>
              <a:ext cx="1781646" cy="1781646"/>
              <a:chOff x="0" y="0"/>
              <a:chExt cx="812800" cy="812800"/>
            </a:xfrm>
          </p:grpSpPr>
          <p:sp>
            <p:nvSpPr>
              <p:cNvPr id="30" name="Freeform 30"/>
              <p:cNvSpPr/>
              <p:nvPr/>
            </p:nvSpPr>
            <p:spPr>
              <a:xfrm>
                <a:off x="0" y="0"/>
                <a:ext cx="812800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D1105A">
                  <a:alpha val="73725"/>
                </a:srgbClr>
              </a:solidFill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" name="TextBox 31"/>
              <p:cNvSpPr txBox="1"/>
              <p:nvPr/>
            </p:nvSpPr>
            <p:spPr>
              <a:xfrm>
                <a:off x="76200" y="38100"/>
                <a:ext cx="660400" cy="698500"/>
              </a:xfrm>
              <a:prstGeom prst="rect">
                <a:avLst/>
              </a:prstGeom>
            </p:spPr>
            <p:txBody>
              <a:bodyPr lIns="61095" tIns="61095" rIns="61095" bIns="61095" rtlCol="0" anchor="ctr"/>
              <a:lstStyle/>
              <a:p>
                <a:pPr algn="ctr">
                  <a:lnSpc>
                    <a:spcPts val="2693"/>
                  </a:lnSpc>
                </a:pPr>
                <a:endParaRPr/>
              </a:p>
            </p:txBody>
          </p:sp>
        </p:grpSp>
        <p:sp>
          <p:nvSpPr>
            <p:cNvPr id="32" name="Freeform 32"/>
            <p:cNvSpPr/>
            <p:nvPr/>
          </p:nvSpPr>
          <p:spPr>
            <a:xfrm rot="832423">
              <a:off x="227327" y="227327"/>
              <a:ext cx="2158755" cy="2158755"/>
            </a:xfrm>
            <a:custGeom>
              <a:avLst/>
              <a:gdLst/>
              <a:ahLst/>
              <a:cxnLst/>
              <a:rect l="l" t="t" r="r" b="b"/>
              <a:pathLst>
                <a:path w="2158755" h="2158755">
                  <a:moveTo>
                    <a:pt x="0" y="0"/>
                  </a:moveTo>
                  <a:lnTo>
                    <a:pt x="2158755" y="0"/>
                  </a:lnTo>
                  <a:lnTo>
                    <a:pt x="2158755" y="2158755"/>
                  </a:lnTo>
                  <a:lnTo>
                    <a:pt x="0" y="215875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6">
                <a:alphaModFix amt="74000"/>
                <a:extLs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Etna Sans Serif</vt:lpstr>
      <vt:lpstr>Calibri</vt:lpstr>
      <vt:lpstr>Arial</vt:lpstr>
      <vt:lpstr>Gotham 1</vt:lpstr>
      <vt:lpstr>Gotham 2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Media Award 2025 (Presentation)</dc:title>
  <cp:lastModifiedBy>Fern Dunn</cp:lastModifiedBy>
  <cp:revision>2</cp:revision>
  <dcterms:created xsi:type="dcterms:W3CDTF">2006-08-16T00:00:00Z</dcterms:created>
  <dcterms:modified xsi:type="dcterms:W3CDTF">2025-09-12T08:01:15Z</dcterms:modified>
  <dc:identifier>DAGvSYTCpUs</dc:identifier>
</cp:coreProperties>
</file>